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7384747c777473d" /><Relationship Type="http://schemas.openxmlformats.org/officeDocument/2006/relationships/extended-properties" Target="/docProps/app.xml" Id="Rbf2b60a1893147a4" /><Relationship Type="http://schemas.openxmlformats.org/officeDocument/2006/relationships/officeDocument" Target="/ppt/presentation.xml" Id="R570220fac4b4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5b14a5e254fbc"/>
  </p:sldMasterIdLst>
  <p:notesMasterIdLst>
    <p:notesMasterId xmlns:r="http://schemas.openxmlformats.org/officeDocument/2006/relationships" r:id="R91a468e9122b42fe"/>
  </p:notesMasterIdLst>
  <p:sldIdLst>
    <p:sldId xmlns:r="http://schemas.openxmlformats.org/officeDocument/2006/relationships" id="256" r:id="Rc1aeed9ab78c4dc4"/>
    <p:sldId xmlns:r="http://schemas.openxmlformats.org/officeDocument/2006/relationships" id="257" r:id="R09fe2c73997f4b97"/>
    <p:sldId xmlns:r="http://schemas.openxmlformats.org/officeDocument/2006/relationships" id="258" r:id="R519ccf56b27449e0"/>
    <p:sldId xmlns:r="http://schemas.openxmlformats.org/officeDocument/2006/relationships" id="259" r:id="R809786a596174356"/>
    <p:sldId xmlns:r="http://schemas.openxmlformats.org/officeDocument/2006/relationships" id="260" r:id="R1b5ce8eee6d6481b"/>
    <p:sldId xmlns:r="http://schemas.openxmlformats.org/officeDocument/2006/relationships" id="261" r:id="Re680574878d74b7b"/>
    <p:sldId xmlns:r="http://schemas.openxmlformats.org/officeDocument/2006/relationships" id="262" r:id="R58137e08c63b47c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147a528f0ec415d" /><Relationship Type="http://schemas.openxmlformats.org/officeDocument/2006/relationships/slideMaster" Target="/ppt/slideMasters/slideMaster1.xml" Id="Rcbb5b14a5e254fbc" /><Relationship Type="http://schemas.openxmlformats.org/officeDocument/2006/relationships/notesMaster" Target="/ppt/notesMasters/notesMaster1.xml" Id="R91a468e9122b42fe" /><Relationship Type="http://schemas.openxmlformats.org/officeDocument/2006/relationships/presProps" Target="/ppt/presProps.xml" Id="R27b13813bb8443b2" /><Relationship Type="http://schemas.openxmlformats.org/officeDocument/2006/relationships/tableStyles" Target="/ppt/tableStyles.xml" Id="Rae398c1086824d9e" /><Relationship Type="http://schemas.openxmlformats.org/officeDocument/2006/relationships/slide" Target="/ppt/slides/slide1.xml" Id="Rc1aeed9ab78c4dc4" /><Relationship Type="http://schemas.openxmlformats.org/officeDocument/2006/relationships/slide" Target="/ppt/slides/slide2.xml" Id="R09fe2c73997f4b97" /><Relationship Type="http://schemas.openxmlformats.org/officeDocument/2006/relationships/slide" Target="/ppt/slides/slide3.xml" Id="R519ccf56b27449e0" /><Relationship Type="http://schemas.openxmlformats.org/officeDocument/2006/relationships/slide" Target="/ppt/slides/slide4.xml" Id="R809786a596174356" /><Relationship Type="http://schemas.openxmlformats.org/officeDocument/2006/relationships/slide" Target="/ppt/slides/slide5.xml" Id="R1b5ce8eee6d6481b" /><Relationship Type="http://schemas.openxmlformats.org/officeDocument/2006/relationships/slide" Target="/ppt/slides/slide6.xml" Id="Re680574878d74b7b" /><Relationship Type="http://schemas.openxmlformats.org/officeDocument/2006/relationships/slide" Target="/ppt/slides/slide7.xml" Id="R58137e08c63b47c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26f76b864f0451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ad7f08e3c034c10" /><Relationship Type="http://schemas.openxmlformats.org/officeDocument/2006/relationships/notesMaster" Target="/ppt/notesMasters/notesMaster1.xml" Id="R4e912b089aeb43a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0157d096954a43" /><Relationship Type="http://schemas.openxmlformats.org/officeDocument/2006/relationships/notesMaster" Target="/ppt/notesMasters/notesMaster1.xml" Id="Rf41acaf1e6ee419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7a040019c84f68" /><Relationship Type="http://schemas.openxmlformats.org/officeDocument/2006/relationships/notesMaster" Target="/ppt/notesMasters/notesMaster1.xml" Id="R96a0714fa87d4b6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41d9cde5c674a42" /><Relationship Type="http://schemas.openxmlformats.org/officeDocument/2006/relationships/notesMaster" Target="/ppt/notesMasters/notesMaster1.xml" Id="Ra2864aed28264bb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83b193dcdf247c7" /><Relationship Type="http://schemas.openxmlformats.org/officeDocument/2006/relationships/notesMaster" Target="/ppt/notesMasters/notesMaster1.xml" Id="Rd6b6a9b6e27740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17fc478105f47a9" /><Relationship Type="http://schemas.openxmlformats.org/officeDocument/2006/relationships/notesMaster" Target="/ppt/notesMasters/notesMaster1.xml" Id="R4d426400e628416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15b0871952e4e7e" /><Relationship Type="http://schemas.openxmlformats.org/officeDocument/2006/relationships/notesMaster" Target="/ppt/notesMasters/notesMaster1.xml" Id="R2292eaff6679459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framing the plan as a starting hypothesis. The first objective is to understand the operating system and stakeholder needs before recommending changes.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Approved Colby Quinn headshot: workspace asset professional-profile-site/public/colby-quinn-profile-mustache-clean-v2.png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three phases as a guide, not a rigid calendar. Urgent events may need to move earlier, while policy or contract dependencies may shift timing.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that the first 30 days are not passive. The output is a prioritized view of the sourcing pipeline, stakeholder expectations, risks, and operating gaps.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prioritization to the actual constraints of the team. The plan should make tradeoffs visible instead of implying every event can move at once.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active sourcing work to test and refine the cadence. The day-90 output should be a visible operating system plus a realistic next-quarter plan.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promising percentages before a baseline exists. Recommend measures that improve management decisions and can be supported by the employer's data.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inviting the hiring team to change the priorities based on their environment. The plan demonstrates operating judgment, not an assumption that every employer needs the same sequence.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PNC Strategic Sourcing Specialist Senior posting: https://www.indeed.com/viewjob?jk=01f87bcafbdfc137</a:t>
            </a:r>
          </a:p>
          <a:p xmlns:a="http://schemas.openxmlformats.org/drawingml/2006/main">
            <a:r>
              <a:t>- User-verified career history and professional-profile materials supplied in this workspace.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2783a759f4d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03f198ce6d3460f" /><Relationship Type="http://schemas.openxmlformats.org/officeDocument/2006/relationships/slideLayout" Target="/ppt/slideLayouts/slideLayout1.xml" Id="R56875e6ed50841b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75e6ed50841b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c6e34cdb44fb" /><Relationship Type="http://schemas.openxmlformats.org/officeDocument/2006/relationships/image" Target="/ppt/media/image.png" Id="Rea903abf97964070" /><Relationship Type="http://schemas.openxmlformats.org/officeDocument/2006/relationships/notesSlide" Target="/ppt/notesSlides/notesSlide1.xml" Id="Rf455c3c1bde3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fd7dba5b4ca0" /><Relationship Type="http://schemas.openxmlformats.org/officeDocument/2006/relationships/notesSlide" Target="/ppt/notesSlides/notesSlide2.xml" Id="R31a223efc2e9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c323c55a645e5" /><Relationship Type="http://schemas.openxmlformats.org/officeDocument/2006/relationships/notesSlide" Target="/ppt/notesSlides/notesSlide3.xml" Id="Rf73032214a39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a5b7f7c74880" /><Relationship Type="http://schemas.openxmlformats.org/officeDocument/2006/relationships/notesSlide" Target="/ppt/notesSlides/notesSlide4.xml" Id="R589921c4009a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2601d207743e8" /><Relationship Type="http://schemas.openxmlformats.org/officeDocument/2006/relationships/notesSlide" Target="/ppt/notesSlides/notesSlide5.xml" Id="R299e9f9a7d97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09c40c9d4f4d" /><Relationship Type="http://schemas.openxmlformats.org/officeDocument/2006/relationships/notesSlide" Target="/ppt/notesSlides/notesSlide6.xml" Id="R352484dc0267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ed6f458b464d" /><Relationship Type="http://schemas.openxmlformats.org/officeDocument/2006/relationships/notesSlide" Target="/ppt/notesSlides/notesSlide7.xml" Id="Rad568670061b4a6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23C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eyebrow-1">
            <a:extLst xmlns:a="http://schemas.openxmlformats.org/drawingml/2006/main">
              <a:ext uri="{FF2B5EF4-FFF2-40B4-BE49-F238E27FC236}">
                <a16:creationId xmlns:a16="http://schemas.microsoft.com/office/drawing/2014/main" id="{E923AE6B-426C-46E2-817F-58DAB206F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2A841"/>
                </a:solidFill>
              </a:defRPr>
            </a:pPr>
            <a:r>
              <a:rPr sz="1050" b="1" i="0">
                <a:solidFill>
                  <a:srgbClr val="D2A841"/>
                </a:solidFill>
              </a:rPr>
              <a:t>FIRST 90 DAYS</a:t>
            </a:r>
          </a:p>
        </p:txBody>
      </p:sp>
      <p:sp>
        <p:nvSpPr>
          <p:cNvPr id="2" name="top-rule-1">
            <a:extLst xmlns:a="http://schemas.openxmlformats.org/drawingml/2006/main">
              <a:ext uri="{FF2B5EF4-FFF2-40B4-BE49-F238E27FC236}">
                <a16:creationId xmlns:a16="http://schemas.microsoft.com/office/drawing/2014/main" id="{000C9347-3835-4E4E-88A1-973FF23C8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1">
            <a:extLst xmlns:a="http://schemas.openxmlformats.org/drawingml/2006/main">
              <a:ext uri="{FF2B5EF4-FFF2-40B4-BE49-F238E27FC236}">
                <a16:creationId xmlns:a16="http://schemas.microsoft.com/office/drawing/2014/main" id="{7908657D-A2D6-43FA-A853-A83C43B93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F4D7D7"/>
                </a:solidFill>
              </a:defRPr>
            </a:pPr>
            <a:r>
              <a:rPr sz="825" b="1" i="0">
                <a:solidFill>
                  <a:srgbClr val="F4D7D7"/>
                </a:solidFill>
              </a:rPr>
              <a:t>INTERNAL DRAFT — HUMAN REVIEW REQUIRED</a:t>
            </a:r>
          </a:p>
        </p:txBody>
      </p:sp>
      <p:sp>
        <p:nvSpPr>
          <p:cNvPr id="4" name="footer-1">
            <a:extLst xmlns:a="http://schemas.openxmlformats.org/drawingml/2006/main">
              <a:ext uri="{FF2B5EF4-FFF2-40B4-BE49-F238E27FC236}">
                <a16:creationId xmlns:a16="http://schemas.microsoft.com/office/drawing/2014/main" id="{798D814A-F206-4C0E-B752-644DB9D3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C7D7D1"/>
                </a:solidFill>
              </a:defRPr>
            </a:pPr>
            <a:r>
              <a:rPr sz="825" b="1" i="0">
                <a:solidFill>
                  <a:srgbClr val="C7D7D1"/>
                </a:solidFill>
              </a:rPr>
              <a:t>COLBY QUINN  •  FIRST 90 DAYS  •  1</a:t>
            </a:r>
          </a:p>
        </p:txBody>
      </p:sp>
      <p:sp>
        <p:nvSpPr>
          <p:cNvPr id="5" name="title-1">
            <a:extLst xmlns:a="http://schemas.openxmlformats.org/drawingml/2006/main">
              <a:ext uri="{FF2B5EF4-FFF2-40B4-BE49-F238E27FC236}">
                <a16:creationId xmlns:a16="http://schemas.microsoft.com/office/drawing/2014/main" id="{385CE3F9-41B5-4FDD-BEF4-3727A8714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6286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A practical plan to learn, align, and deliver</a:t>
            </a:r>
          </a:p>
        </p:txBody>
      </p:sp>
      <p:sp>
        <p:nvSpPr>
          <p:cNvPr id="6" name="subtitle-1">
            <a:extLst xmlns:a="http://schemas.openxmlformats.org/drawingml/2006/main">
              <a:ext uri="{FF2B5EF4-FFF2-40B4-BE49-F238E27FC236}">
                <a16:creationId xmlns:a16="http://schemas.microsoft.com/office/drawing/2014/main" id="{28AE2EB4-B11C-45DF-8B2A-0F57CCD9C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D2A841"/>
                </a:solidFill>
              </a:defRPr>
            </a:pPr>
            <a:r>
              <a:rPr sz="1800" b="1" i="0">
                <a:solidFill>
                  <a:srgbClr val="D2A841"/>
                </a:solidFill>
              </a:rPr>
              <a:t>Strategic Sourcing / Procurement Operations</a:t>
            </a:r>
          </a:p>
        </p:txBody>
      </p:sp>
      <p:sp>
        <p:nvSpPr>
          <p:cNvPr id="7" name="name-1">
            <a:extLst xmlns:a="http://schemas.openxmlformats.org/drawingml/2006/main">
              <a:ext uri="{FF2B5EF4-FFF2-40B4-BE49-F238E27FC236}">
                <a16:creationId xmlns:a16="http://schemas.microsoft.com/office/drawing/2014/main" id="{DB8CC024-F8F9-4C23-8CB5-5F8A33ACA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Colby Quinn</a:t>
            </a:r>
          </a:p>
        </p:txBody>
      </p:sp>
      <p:sp>
        <p:nvSpPr>
          <p:cNvPr id="8" name="tagline-1">
            <a:extLst xmlns:a="http://schemas.openxmlformats.org/drawingml/2006/main">
              <a:ext uri="{FF2B5EF4-FFF2-40B4-BE49-F238E27FC236}">
                <a16:creationId xmlns:a16="http://schemas.microsoft.com/office/drawing/2014/main" id="{2436921D-34D4-4746-AEEB-F5F08BD8E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C7D7D1"/>
                </a:solidFill>
              </a:defRPr>
            </a:pPr>
            <a:r>
              <a:rPr sz="1875" b="0" i="0">
                <a:solidFill>
                  <a:srgbClr val="C7D7D1"/>
                </a:solidFill>
              </a:rPr>
              <a:t>Listen. Align. Deliver.</a:t>
            </a:r>
          </a:p>
        </p:txBody>
      </p:sp>
      <p:sp>
        <p:nvSpPr>
          <p:cNvPr id="9" name="photo-frame-1">
            <a:extLst xmlns:a="http://schemas.openxmlformats.org/drawingml/2006/main">
              <a:ext uri="{FF2B5EF4-FFF2-40B4-BE49-F238E27FC236}">
                <a16:creationId xmlns:a16="http://schemas.microsoft.com/office/drawing/2014/main" id="{B66C92F4-B157-45E8-9559-4670A3D9E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181100"/>
            <a:ext cx="2762250" cy="3714750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0D7665"/>
          </a:solidFill>
          <a:ln xmlns:a="http://schemas.openxmlformats.org/drawingml/2006/main" w="9525">
            <a:solidFill>
              <a:srgbClr val="D2A841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03abf97964070"/>
          <a:srcRect xmlns:a="http://schemas.openxmlformats.org/drawingml/2006/main" l="13812" t="0" r="138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48650" y="1314450"/>
            <a:ext cx="2495550" cy="3448050"/>
          </a:xfrm>
          <a:prstGeom xmlns:a="http://schemas.openxmlformats.org/drawingml/2006/main" prst="roundRect">
            <a:avLst>
              <a:gd name="adj" fmla="val 4580"/>
            </a:avLst>
          </a:prstGeom>
        </p:spPr>
      </p:pic>
      <p:sp>
        <p:nvSpPr>
          <p:cNvPr id="11" name="profile-1">
            <a:extLst xmlns:a="http://schemas.openxmlformats.org/drawingml/2006/main">
              <a:ext uri="{FF2B5EF4-FFF2-40B4-BE49-F238E27FC236}">
                <a16:creationId xmlns:a16="http://schemas.microsoft.com/office/drawing/2014/main" id="{70569AA8-83CC-40FD-8D37-882A5453A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2A841"/>
                </a:solidFill>
              </a:defRPr>
            </a:pPr>
            <a:r>
              <a:rPr sz="1350" b="1" i="0">
                <a:solidFill>
                  <a:srgbClr val="D2A841"/>
                </a:solidFill>
              </a:rPr>
              <a:t>colby.scopegatehq.com</a:t>
            </a:r>
          </a:p>
        </p:txBody>
      </p:sp>
    </p:spTree>
    <p:extLst>
      <p:ext uri="{BB962C8B-B14F-4D97-AF65-F5344CB8AC3E}">
        <p14:creationId xmlns:p14="http://schemas.microsoft.com/office/powerpoint/2010/main" val="20871586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2">
            <a:extLst xmlns:a="http://schemas.openxmlformats.org/drawingml/2006/main">
              <a:ext uri="{FF2B5EF4-FFF2-40B4-BE49-F238E27FC236}">
                <a16:creationId xmlns:a16="http://schemas.microsoft.com/office/drawing/2014/main" id="{B6E60AEB-7CE4-445B-B91F-E1D7DAFAF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D7665"/>
                </a:solidFill>
              </a:defRPr>
            </a:pPr>
            <a:r>
              <a:rPr sz="1050" b="1" i="0">
                <a:solidFill>
                  <a:srgbClr val="0D7665"/>
                </a:solidFill>
              </a:rPr>
              <a:t>PLAN AT A GLANCE</a:t>
            </a:r>
          </a:p>
        </p:txBody>
      </p:sp>
      <p:sp>
        <p:nvSpPr>
          <p:cNvPr id="2" name="top-rule-2">
            <a:extLst xmlns:a="http://schemas.openxmlformats.org/drawingml/2006/main">
              <a:ext uri="{FF2B5EF4-FFF2-40B4-BE49-F238E27FC236}">
                <a16:creationId xmlns:a16="http://schemas.microsoft.com/office/drawing/2014/main" id="{91EAE2E6-FAAD-430F-82E3-EBFD5A89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2">
            <a:extLst xmlns:a="http://schemas.openxmlformats.org/drawingml/2006/main">
              <a:ext uri="{FF2B5EF4-FFF2-40B4-BE49-F238E27FC236}">
                <a16:creationId xmlns:a16="http://schemas.microsoft.com/office/drawing/2014/main" id="{98E12084-BBA9-4A80-A281-1FDCC1878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9B1C1C"/>
                </a:solidFill>
              </a:defRPr>
            </a:pPr>
            <a:r>
              <a:rPr sz="825" b="1" i="0">
                <a:solidFill>
                  <a:srgbClr val="9B1C1C"/>
                </a:solidFill>
              </a:rPr>
              <a:t>INTERNAL DRAFT — HUMAN REVIEW REQUIRED</a:t>
            </a:r>
          </a:p>
        </p:txBody>
      </p:sp>
      <p:sp>
        <p:nvSpPr>
          <p:cNvPr id="4" name="footer-2">
            <a:extLst xmlns:a="http://schemas.openxmlformats.org/drawingml/2006/main">
              <a:ext uri="{FF2B5EF4-FFF2-40B4-BE49-F238E27FC236}">
                <a16:creationId xmlns:a16="http://schemas.microsoft.com/office/drawing/2014/main" id="{466440A7-8113-4C77-AC05-D6E1CCA7E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E6B66"/>
                </a:solidFill>
              </a:defRPr>
            </a:pPr>
            <a:r>
              <a:rPr sz="825" b="1" i="0">
                <a:solidFill>
                  <a:srgbClr val="5E6B66"/>
                </a:solidFill>
              </a:rPr>
              <a:t>COLBY QUINN  •  FIRST 90 DAYS  •  2</a:t>
            </a:r>
          </a:p>
        </p:txBody>
      </p:sp>
      <p:sp>
        <p:nvSpPr>
          <p:cNvPr id="5" name="title-7f9er8">
            <a:extLst xmlns:a="http://schemas.openxmlformats.org/drawingml/2006/main">
              <a:ext uri="{FF2B5EF4-FFF2-40B4-BE49-F238E27FC236}">
                <a16:creationId xmlns:a16="http://schemas.microsoft.com/office/drawing/2014/main" id="{50173853-F20B-4E99-8E0C-8F983F2E8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23C34"/>
                </a:solidFill>
              </a:defRPr>
            </a:pPr>
            <a:r>
              <a:rPr sz="3150" b="1" i="0">
                <a:solidFill>
                  <a:srgbClr val="123C34"/>
                </a:solidFill>
              </a:rPr>
              <a:t>The plan moves from understanding to measurable execution</a:t>
            </a:r>
          </a:p>
        </p:txBody>
      </p:sp>
      <p:sp>
        <p:nvSpPr>
          <p:cNvPr id="6" name="timeline-2">
            <a:extLst xmlns:a="http://schemas.openxmlformats.org/drawingml/2006/main">
              <a:ext uri="{FF2B5EF4-FFF2-40B4-BE49-F238E27FC236}">
                <a16:creationId xmlns:a16="http://schemas.microsoft.com/office/drawing/2014/main" id="{628C7838-A59D-4C84-B33A-D2E49926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57550"/>
            <a:ext cx="89916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hase-node-0">
            <a:extLst xmlns:a="http://schemas.openxmlformats.org/drawingml/2006/main">
              <a:ext uri="{FF2B5EF4-FFF2-40B4-BE49-F238E27FC236}">
                <a16:creationId xmlns:a16="http://schemas.microsoft.com/office/drawing/2014/main" id="{A26FE2DD-63F6-4EEA-A5DC-B45F8793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800350"/>
            <a:ext cx="99060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hase-num-0">
            <a:extLst xmlns:a="http://schemas.openxmlformats.org/drawingml/2006/main">
              <a:ext uri="{FF2B5EF4-FFF2-40B4-BE49-F238E27FC236}">
                <a16:creationId xmlns:a16="http://schemas.microsoft.com/office/drawing/2014/main" id="{B7399B74-2373-4599-8B3B-9AE01E36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971800"/>
            <a:ext cx="990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9" name="phase-head-0">
            <a:extLst xmlns:a="http://schemas.openxmlformats.org/drawingml/2006/main">
              <a:ext uri="{FF2B5EF4-FFF2-40B4-BE49-F238E27FC236}">
                <a16:creationId xmlns:a16="http://schemas.microsoft.com/office/drawing/2014/main" id="{DB25045D-FC5E-4468-8908-4523B6ACB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957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7665"/>
                </a:solidFill>
              </a:defRPr>
            </a:pPr>
            <a:r>
              <a:rPr sz="1800" b="1" i="0">
                <a:solidFill>
                  <a:srgbClr val="0D7665"/>
                </a:solidFill>
              </a:rPr>
              <a:t>LEARN</a:t>
            </a:r>
          </a:p>
        </p:txBody>
      </p:sp>
      <p:sp>
        <p:nvSpPr>
          <p:cNvPr id="10" name="phase-body-0">
            <a:extLst xmlns:a="http://schemas.openxmlformats.org/drawingml/2006/main">
              <a:ext uri="{FF2B5EF4-FFF2-40B4-BE49-F238E27FC236}">
                <a16:creationId xmlns:a16="http://schemas.microsoft.com/office/drawing/2014/main" id="{2DFCC1B2-DD3D-4604-978F-FC50516EE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572000"/>
            <a:ext cx="21336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E6B66"/>
                </a:solidFill>
              </a:defRPr>
            </a:pPr>
            <a:r>
              <a:rPr sz="1350" b="0" i="0">
                <a:solidFill>
                  <a:srgbClr val="5E6B66"/>
                </a:solidFill>
              </a:rPr>
              <a:t>People • systems • pipeline • policy</a:t>
            </a:r>
          </a:p>
        </p:txBody>
      </p:sp>
      <p:sp>
        <p:nvSpPr>
          <p:cNvPr id="11" name="phase-node-1">
            <a:extLst xmlns:a="http://schemas.openxmlformats.org/drawingml/2006/main">
              <a:ext uri="{FF2B5EF4-FFF2-40B4-BE49-F238E27FC236}">
                <a16:creationId xmlns:a16="http://schemas.microsoft.com/office/drawing/2014/main" id="{33D26678-6291-4C89-BE3F-E7CFCD8E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800350"/>
            <a:ext cx="99060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-num-1">
            <a:extLst xmlns:a="http://schemas.openxmlformats.org/drawingml/2006/main">
              <a:ext uri="{FF2B5EF4-FFF2-40B4-BE49-F238E27FC236}">
                <a16:creationId xmlns:a16="http://schemas.microsoft.com/office/drawing/2014/main" id="{BFEE660A-8936-4D08-9AD1-2A7BA05E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971800"/>
            <a:ext cx="990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60</a:t>
            </a:r>
          </a:p>
        </p:txBody>
      </p:sp>
      <p:sp>
        <p:nvSpPr>
          <p:cNvPr id="13" name="phase-head-1">
            <a:extLst xmlns:a="http://schemas.openxmlformats.org/drawingml/2006/main">
              <a:ext uri="{FF2B5EF4-FFF2-40B4-BE49-F238E27FC236}">
                <a16:creationId xmlns:a16="http://schemas.microsoft.com/office/drawing/2014/main" id="{47888A33-359E-4064-AD82-E820E5D27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957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7665"/>
                </a:solidFill>
              </a:defRPr>
            </a:pPr>
            <a:r>
              <a:rPr sz="1800" b="1" i="0">
                <a:solidFill>
                  <a:srgbClr val="0D7665"/>
                </a:solidFill>
              </a:rPr>
              <a:t>ALIGN</a:t>
            </a:r>
          </a:p>
        </p:txBody>
      </p:sp>
      <p:sp>
        <p:nvSpPr>
          <p:cNvPr id="14" name="phase-body-1">
            <a:extLst xmlns:a="http://schemas.openxmlformats.org/drawingml/2006/main">
              <a:ext uri="{FF2B5EF4-FFF2-40B4-BE49-F238E27FC236}">
                <a16:creationId xmlns:a16="http://schemas.microsoft.com/office/drawing/2014/main" id="{98840385-9E17-4564-9AA4-73B9FAE8F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572000"/>
            <a:ext cx="21336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E6B66"/>
                </a:solidFill>
              </a:defRPr>
            </a:pPr>
            <a:r>
              <a:rPr sz="1350" b="0" i="0">
                <a:solidFill>
                  <a:srgbClr val="5E6B66"/>
                </a:solidFill>
              </a:rPr>
              <a:t>Priorities • strategy • cadence • decisions</a:t>
            </a:r>
          </a:p>
        </p:txBody>
      </p:sp>
      <p:sp>
        <p:nvSpPr>
          <p:cNvPr id="15" name="phase-node-2">
            <a:extLst xmlns:a="http://schemas.openxmlformats.org/drawingml/2006/main">
              <a:ext uri="{FF2B5EF4-FFF2-40B4-BE49-F238E27FC236}">
                <a16:creationId xmlns:a16="http://schemas.microsoft.com/office/drawing/2014/main" id="{7A42C756-C066-4E6D-AABE-C4F39702A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800350"/>
            <a:ext cx="99060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hase-num-2">
            <a:extLst xmlns:a="http://schemas.openxmlformats.org/drawingml/2006/main">
              <a:ext uri="{FF2B5EF4-FFF2-40B4-BE49-F238E27FC236}">
                <a16:creationId xmlns:a16="http://schemas.microsoft.com/office/drawing/2014/main" id="{51981E69-6520-4A56-A675-47258763C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71800"/>
            <a:ext cx="990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90</a:t>
            </a:r>
          </a:p>
        </p:txBody>
      </p:sp>
      <p:sp>
        <p:nvSpPr>
          <p:cNvPr id="17" name="phase-head-2">
            <a:extLst xmlns:a="http://schemas.openxmlformats.org/drawingml/2006/main">
              <a:ext uri="{FF2B5EF4-FFF2-40B4-BE49-F238E27FC236}">
                <a16:creationId xmlns:a16="http://schemas.microsoft.com/office/drawing/2014/main" id="{365C6202-28CE-4963-909E-24114990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0957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7665"/>
                </a:solidFill>
              </a:defRPr>
            </a:pPr>
            <a:r>
              <a:rPr sz="1800" b="1" i="0">
                <a:solidFill>
                  <a:srgbClr val="0D7665"/>
                </a:solidFill>
              </a:rPr>
              <a:t>DELIVER</a:t>
            </a:r>
          </a:p>
        </p:txBody>
      </p:sp>
      <p:sp>
        <p:nvSpPr>
          <p:cNvPr id="18" name="phase-body-2">
            <a:extLst xmlns:a="http://schemas.openxmlformats.org/drawingml/2006/main">
              <a:ext uri="{FF2B5EF4-FFF2-40B4-BE49-F238E27FC236}">
                <a16:creationId xmlns:a16="http://schemas.microsoft.com/office/drawing/2014/main" id="{27694C5D-BDB9-4930-B211-F64BA820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572000"/>
            <a:ext cx="21336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E6B66"/>
                </a:solidFill>
              </a:defRPr>
            </a:pPr>
            <a:r>
              <a:rPr sz="1350" b="0" i="0">
                <a:solidFill>
                  <a:srgbClr val="5E6B66"/>
                </a:solidFill>
              </a:rPr>
              <a:t>Events • reporting • handoffs • next plan</a:t>
            </a:r>
          </a:p>
        </p:txBody>
      </p:sp>
      <p:sp>
        <p:nvSpPr>
          <p:cNvPr id="19" name="throughline-2">
            <a:extLst xmlns:a="http://schemas.openxmlformats.org/drawingml/2006/main">
              <a:ext uri="{FF2B5EF4-FFF2-40B4-BE49-F238E27FC236}">
                <a16:creationId xmlns:a16="http://schemas.microsoft.com/office/drawing/2014/main" id="{AC31935A-D476-4014-969B-1C3ACB9D7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638800"/>
            <a:ext cx="8458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23C34"/>
                </a:solidFill>
              </a:defRPr>
            </a:pPr>
            <a:r>
              <a:rPr sz="1575" b="1" i="0">
                <a:solidFill>
                  <a:srgbClr val="123C34"/>
                </a:solidFill>
              </a:rPr>
              <a:t>Each phase leaves behind clearer ownership, visible movement, and a stronger basis for the next decision.</a:t>
            </a:r>
          </a:p>
        </p:txBody>
      </p:sp>
    </p:spTree>
    <p:extLst>
      <p:ext uri="{BB962C8B-B14F-4D97-AF65-F5344CB8AC3E}">
        <p14:creationId xmlns:p14="http://schemas.microsoft.com/office/powerpoint/2010/main" val="13723827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-3">
            <a:extLst xmlns:a="http://schemas.openxmlformats.org/drawingml/2006/main">
              <a:ext uri="{FF2B5EF4-FFF2-40B4-BE49-F238E27FC236}">
                <a16:creationId xmlns:a16="http://schemas.microsoft.com/office/drawing/2014/main" id="{1A67AC57-8FE9-42A2-BB98-03EFB7FC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D7665"/>
                </a:solidFill>
              </a:defRPr>
            </a:pPr>
            <a:r>
              <a:rPr sz="1050" b="1" i="0">
                <a:solidFill>
                  <a:srgbClr val="0D7665"/>
                </a:solidFill>
              </a:rPr>
              <a:t>DAYS 1–30</a:t>
            </a:r>
          </a:p>
        </p:txBody>
      </p:sp>
      <p:sp>
        <p:nvSpPr>
          <p:cNvPr id="2" name="top-rule-3">
            <a:extLst xmlns:a="http://schemas.openxmlformats.org/drawingml/2006/main">
              <a:ext uri="{FF2B5EF4-FFF2-40B4-BE49-F238E27FC236}">
                <a16:creationId xmlns:a16="http://schemas.microsoft.com/office/drawing/2014/main" id="{146351F7-16C1-4DE8-84B1-99B9C4460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3">
            <a:extLst xmlns:a="http://schemas.openxmlformats.org/drawingml/2006/main">
              <a:ext uri="{FF2B5EF4-FFF2-40B4-BE49-F238E27FC236}">
                <a16:creationId xmlns:a16="http://schemas.microsoft.com/office/drawing/2014/main" id="{97716D1F-50C6-4B80-A3E6-35F3E2148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9B1C1C"/>
                </a:solidFill>
              </a:defRPr>
            </a:pPr>
            <a:r>
              <a:rPr sz="825" b="1" i="0">
                <a:solidFill>
                  <a:srgbClr val="9B1C1C"/>
                </a:solidFill>
              </a:rPr>
              <a:t>INTERNAL DRAFT — HUMAN REVIEW REQUIRED</a:t>
            </a:r>
          </a:p>
        </p:txBody>
      </p:sp>
      <p:sp>
        <p:nvSpPr>
          <p:cNvPr id="4" name="footer-3">
            <a:extLst xmlns:a="http://schemas.openxmlformats.org/drawingml/2006/main">
              <a:ext uri="{FF2B5EF4-FFF2-40B4-BE49-F238E27FC236}">
                <a16:creationId xmlns:a16="http://schemas.microsoft.com/office/drawing/2014/main" id="{325841B2-FF27-419B-9DEE-1FF5384C1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E6B66"/>
                </a:solidFill>
              </a:defRPr>
            </a:pPr>
            <a:r>
              <a:rPr sz="825" b="1" i="0">
                <a:solidFill>
                  <a:srgbClr val="5E6B66"/>
                </a:solidFill>
              </a:rPr>
              <a:t>COLBY QUINN  •  FIRST 90 DAYS  •  3</a:t>
            </a:r>
          </a:p>
        </p:txBody>
      </p:sp>
      <p:sp>
        <p:nvSpPr>
          <p:cNvPr id="5" name="title-fo0xjf">
            <a:extLst xmlns:a="http://schemas.openxmlformats.org/drawingml/2006/main">
              <a:ext uri="{FF2B5EF4-FFF2-40B4-BE49-F238E27FC236}">
                <a16:creationId xmlns:a16="http://schemas.microsoft.com/office/drawing/2014/main" id="{DF6E7645-F743-4AEA-B0E7-E484B3EF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23C34"/>
                </a:solidFill>
              </a:defRPr>
            </a:pPr>
            <a:r>
              <a:rPr sz="3150" b="1" i="0">
                <a:solidFill>
                  <a:srgbClr val="123C34"/>
                </a:solidFill>
              </a:rPr>
              <a:t>Learn the operating system before changing it</a:t>
            </a:r>
          </a:p>
        </p:txBody>
      </p:sp>
      <p:sp>
        <p:nvSpPr>
          <p:cNvPr id="6" name="lead-3">
            <a:extLst xmlns:a="http://schemas.openxmlformats.org/drawingml/2006/main">
              <a:ext uri="{FF2B5EF4-FFF2-40B4-BE49-F238E27FC236}">
                <a16:creationId xmlns:a16="http://schemas.microsoft.com/office/drawing/2014/main" id="{8B60E247-812F-4D5F-B93E-5038B123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700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5E6B66"/>
                </a:solidFill>
              </a:defRPr>
            </a:pPr>
            <a:r>
              <a:rPr sz="1725" b="0" i="0">
                <a:solidFill>
                  <a:srgbClr val="5E6B66"/>
                </a:solidFill>
              </a:rPr>
              <a:t>The first month is about context, trust, and a clean view of the work already in motion.</a:t>
            </a:r>
          </a:p>
        </p:txBody>
      </p:sp>
      <p:sp>
        <p:nvSpPr>
          <p:cNvPr id="7" name="learn-3-dot-0">
            <a:extLst xmlns:a="http://schemas.openxmlformats.org/drawingml/2006/main">
              <a:ext uri="{FF2B5EF4-FFF2-40B4-BE49-F238E27FC236}">
                <a16:creationId xmlns:a16="http://schemas.microsoft.com/office/drawing/2014/main" id="{E2CA869B-378D-4047-9251-106E153B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622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earn-3-0">
            <a:extLst xmlns:a="http://schemas.openxmlformats.org/drawingml/2006/main">
              <a:ext uri="{FF2B5EF4-FFF2-40B4-BE49-F238E27FC236}">
                <a16:creationId xmlns:a16="http://schemas.microsoft.com/office/drawing/2014/main" id="{2D991E2E-19F1-4A42-B9DC-0309BE699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86050"/>
            <a:ext cx="6343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Meet category owners, finance, legal, risk, operations, and key suppliers.</a:t>
            </a:r>
          </a:p>
        </p:txBody>
      </p:sp>
      <p:sp>
        <p:nvSpPr>
          <p:cNvPr id="9" name="learn-3-dot-1">
            <a:extLst xmlns:a="http://schemas.openxmlformats.org/drawingml/2006/main">
              <a:ext uri="{FF2B5EF4-FFF2-40B4-BE49-F238E27FC236}">
                <a16:creationId xmlns:a16="http://schemas.microsoft.com/office/drawing/2014/main" id="{9B4771A6-70DF-44C9-9250-A4EF9748C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099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learn-3-1">
            <a:extLst xmlns:a="http://schemas.openxmlformats.org/drawingml/2006/main">
              <a:ext uri="{FF2B5EF4-FFF2-40B4-BE49-F238E27FC236}">
                <a16:creationId xmlns:a16="http://schemas.microsoft.com/office/drawing/2014/main" id="{D75E925B-31DC-4873-A2B4-02E52702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33750"/>
            <a:ext cx="6343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Map intake, sourcing, contract, purchase-order, and reporting workflows.</a:t>
            </a:r>
          </a:p>
        </p:txBody>
      </p:sp>
      <p:sp>
        <p:nvSpPr>
          <p:cNvPr id="11" name="learn-3-dot-2">
            <a:extLst xmlns:a="http://schemas.openxmlformats.org/drawingml/2006/main">
              <a:ext uri="{FF2B5EF4-FFF2-40B4-BE49-F238E27FC236}">
                <a16:creationId xmlns:a16="http://schemas.microsoft.com/office/drawing/2014/main" id="{261E279D-2B0F-4C98-8B4D-9B210A007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57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learn-3-2">
            <a:extLst xmlns:a="http://schemas.openxmlformats.org/drawingml/2006/main">
              <a:ext uri="{FF2B5EF4-FFF2-40B4-BE49-F238E27FC236}">
                <a16:creationId xmlns:a16="http://schemas.microsoft.com/office/drawing/2014/main" id="{6C2BB29E-8022-4F6C-B7C6-95A67F40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81450"/>
            <a:ext cx="6343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Review active events, renewals, supplier risks, and stuck decisions.</a:t>
            </a:r>
          </a:p>
        </p:txBody>
      </p:sp>
      <p:sp>
        <p:nvSpPr>
          <p:cNvPr id="13" name="learn-3-dot-3">
            <a:extLst xmlns:a="http://schemas.openxmlformats.org/drawingml/2006/main">
              <a:ext uri="{FF2B5EF4-FFF2-40B4-BE49-F238E27FC236}">
                <a16:creationId xmlns:a16="http://schemas.microsoft.com/office/drawing/2014/main" id="{4DDC5AC7-84CD-4C1D-A004-B10DF0303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053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earn-3-3">
            <a:extLst xmlns:a="http://schemas.openxmlformats.org/drawingml/2006/main">
              <a:ext uri="{FF2B5EF4-FFF2-40B4-BE49-F238E27FC236}">
                <a16:creationId xmlns:a16="http://schemas.microsoft.com/office/drawing/2014/main" id="{D6BA1174-9138-4150-BB24-A4760B70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29150"/>
            <a:ext cx="6343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Learn the systems, data definitions, approval paths, and team routines.</a:t>
            </a:r>
          </a:p>
        </p:txBody>
      </p:sp>
      <p:sp>
        <p:nvSpPr>
          <p:cNvPr id="15" name="question-panel-3">
            <a:extLst xmlns:a="http://schemas.openxmlformats.org/drawingml/2006/main">
              <a:ext uri="{FF2B5EF4-FFF2-40B4-BE49-F238E27FC236}">
                <a16:creationId xmlns:a16="http://schemas.microsoft.com/office/drawing/2014/main" id="{351C95E8-2205-4F4B-9FB9-7EA354983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828800"/>
            <a:ext cx="3143250" cy="3905250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question-head-3">
            <a:extLst xmlns:a="http://schemas.openxmlformats.org/drawingml/2006/main">
              <a:ext uri="{FF2B5EF4-FFF2-40B4-BE49-F238E27FC236}">
                <a16:creationId xmlns:a16="http://schemas.microsoft.com/office/drawing/2014/main" id="{54E876D5-273D-4857-9FCC-CECEB93C4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476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D2A841"/>
                </a:solidFill>
              </a:defRPr>
            </a:pPr>
            <a:r>
              <a:rPr sz="1950" b="1" i="0">
                <a:solidFill>
                  <a:srgbClr val="D2A841"/>
                </a:solidFill>
              </a:rPr>
              <a:t>The questions to answer</a:t>
            </a:r>
          </a:p>
        </p:txBody>
      </p:sp>
      <p:sp>
        <p:nvSpPr>
          <p:cNvPr id="17" name="question-body-3">
            <a:extLst xmlns:a="http://schemas.openxmlformats.org/drawingml/2006/main">
              <a:ext uri="{FF2B5EF4-FFF2-40B4-BE49-F238E27FC236}">
                <a16:creationId xmlns:a16="http://schemas.microsoft.com/office/drawing/2014/main" id="{32357218-001F-403D-9CF6-0A2ACDED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952750"/>
            <a:ext cx="23050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What matters most?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Where does work stall?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Which decisions are unclear?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What is already working?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What needs attention now?</a:t>
            </a:r>
          </a:p>
        </p:txBody>
      </p:sp>
    </p:spTree>
    <p:extLst>
      <p:ext uri="{BB962C8B-B14F-4D97-AF65-F5344CB8AC3E}">
        <p14:creationId xmlns:p14="http://schemas.microsoft.com/office/powerpoint/2010/main" val="19816452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eyebrow-4">
            <a:extLst xmlns:a="http://schemas.openxmlformats.org/drawingml/2006/main">
              <a:ext uri="{FF2B5EF4-FFF2-40B4-BE49-F238E27FC236}">
                <a16:creationId xmlns:a16="http://schemas.microsoft.com/office/drawing/2014/main" id="{8122B5C1-40B7-4CB0-B687-3D59957A3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D7665"/>
                </a:solidFill>
              </a:defRPr>
            </a:pPr>
            <a:r>
              <a:rPr sz="1050" b="1" i="0">
                <a:solidFill>
                  <a:srgbClr val="0D7665"/>
                </a:solidFill>
              </a:rPr>
              <a:t>DAYS 31–60</a:t>
            </a:r>
          </a:p>
        </p:txBody>
      </p:sp>
      <p:sp>
        <p:nvSpPr>
          <p:cNvPr id="2" name="top-rule-4">
            <a:extLst xmlns:a="http://schemas.openxmlformats.org/drawingml/2006/main">
              <a:ext uri="{FF2B5EF4-FFF2-40B4-BE49-F238E27FC236}">
                <a16:creationId xmlns:a16="http://schemas.microsoft.com/office/drawing/2014/main" id="{D7D93887-CD5F-4548-B10E-4ABD7B1F1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4">
            <a:extLst xmlns:a="http://schemas.openxmlformats.org/drawingml/2006/main">
              <a:ext uri="{FF2B5EF4-FFF2-40B4-BE49-F238E27FC236}">
                <a16:creationId xmlns:a16="http://schemas.microsoft.com/office/drawing/2014/main" id="{AE266445-B39D-427E-ADEF-ED23B009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9B1C1C"/>
                </a:solidFill>
              </a:defRPr>
            </a:pPr>
            <a:r>
              <a:rPr sz="825" b="1" i="0">
                <a:solidFill>
                  <a:srgbClr val="9B1C1C"/>
                </a:solidFill>
              </a:rPr>
              <a:t>INTERNAL DRAFT — HUMAN REVIEW REQUIRED</a:t>
            </a:r>
          </a:p>
        </p:txBody>
      </p:sp>
      <p:sp>
        <p:nvSpPr>
          <p:cNvPr id="4" name="footer-4">
            <a:extLst xmlns:a="http://schemas.openxmlformats.org/drawingml/2006/main">
              <a:ext uri="{FF2B5EF4-FFF2-40B4-BE49-F238E27FC236}">
                <a16:creationId xmlns:a16="http://schemas.microsoft.com/office/drawing/2014/main" id="{68BDB813-3552-450B-A9DA-23D007C91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E6B66"/>
                </a:solidFill>
              </a:defRPr>
            </a:pPr>
            <a:r>
              <a:rPr sz="825" b="1" i="0">
                <a:solidFill>
                  <a:srgbClr val="5E6B66"/>
                </a:solidFill>
              </a:rPr>
              <a:t>COLBY QUINN  •  FIRST 90 DAYS  •  4</a:t>
            </a:r>
          </a:p>
        </p:txBody>
      </p:sp>
      <p:sp>
        <p:nvSpPr>
          <p:cNvPr id="5" name="title-eyvrw7">
            <a:extLst xmlns:a="http://schemas.openxmlformats.org/drawingml/2006/main">
              <a:ext uri="{FF2B5EF4-FFF2-40B4-BE49-F238E27FC236}">
                <a16:creationId xmlns:a16="http://schemas.microsoft.com/office/drawing/2014/main" id="{B03D20E4-8C9D-4D17-B637-0A44A74A4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23C34"/>
                </a:solidFill>
              </a:defRPr>
            </a:pPr>
            <a:r>
              <a:rPr sz="3150" b="1" i="0">
                <a:solidFill>
                  <a:srgbClr val="123C34"/>
                </a:solidFill>
              </a:rPr>
              <a:t>Turn what you learn into a prioritized sourcing plan</a:t>
            </a:r>
          </a:p>
        </p:txBody>
      </p:sp>
      <p:sp>
        <p:nvSpPr>
          <p:cNvPr id="6" name="row-num-4-0">
            <a:extLst xmlns:a="http://schemas.openxmlformats.org/drawingml/2006/main">
              <a:ext uri="{FF2B5EF4-FFF2-40B4-BE49-F238E27FC236}">
                <a16:creationId xmlns:a16="http://schemas.microsoft.com/office/drawing/2014/main" id="{806C5B26-B229-452A-ABF7-0E40B567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00250"/>
            <a:ext cx="66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D2A841"/>
                </a:solidFill>
              </a:defRPr>
            </a:pPr>
            <a:r>
              <a:rPr sz="2550" b="1" i="0">
                <a:solidFill>
                  <a:srgbClr val="D2A841"/>
                </a:solidFill>
              </a:rPr>
              <a:t>01</a:t>
            </a:r>
          </a:p>
        </p:txBody>
      </p:sp>
      <p:sp>
        <p:nvSpPr>
          <p:cNvPr id="7" name="row-head-4-0">
            <a:extLst xmlns:a="http://schemas.openxmlformats.org/drawingml/2006/main">
              <a:ext uri="{FF2B5EF4-FFF2-40B4-BE49-F238E27FC236}">
                <a16:creationId xmlns:a16="http://schemas.microsoft.com/office/drawing/2014/main" id="{E8D444EF-129E-462D-98BE-39329D00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002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D7665"/>
                </a:solidFill>
              </a:defRPr>
            </a:pPr>
            <a:r>
              <a:rPr sz="1950" b="1" i="0">
                <a:solidFill>
                  <a:srgbClr val="0D7665"/>
                </a:solidFill>
              </a:rPr>
              <a:t>Prioritize</a:t>
            </a:r>
          </a:p>
        </p:txBody>
      </p:sp>
      <p:sp>
        <p:nvSpPr>
          <p:cNvPr id="8" name="row-body-4-0">
            <a:extLst xmlns:a="http://schemas.openxmlformats.org/drawingml/2006/main">
              <a:ext uri="{FF2B5EF4-FFF2-40B4-BE49-F238E27FC236}">
                <a16:creationId xmlns:a16="http://schemas.microsoft.com/office/drawing/2014/main" id="{12B77109-60EC-4D9C-BE4E-303D4261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00250"/>
            <a:ext cx="4667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Rank events and renewals by business impact, timing, risk, readiness, and capacity.</a:t>
            </a:r>
          </a:p>
        </p:txBody>
      </p:sp>
      <p:sp>
        <p:nvSpPr>
          <p:cNvPr id="9" name="row-rule-4-0">
            <a:extLst xmlns:a="http://schemas.openxmlformats.org/drawingml/2006/main">
              <a:ext uri="{FF2B5EF4-FFF2-40B4-BE49-F238E27FC236}">
                <a16:creationId xmlns:a16="http://schemas.microsoft.com/office/drawing/2014/main" id="{736B65BF-736F-426F-BC01-795709FA9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838450"/>
            <a:ext cx="676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F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ow-num-4-1">
            <a:extLst xmlns:a="http://schemas.openxmlformats.org/drawingml/2006/main">
              <a:ext uri="{FF2B5EF4-FFF2-40B4-BE49-F238E27FC236}">
                <a16:creationId xmlns:a16="http://schemas.microsoft.com/office/drawing/2014/main" id="{793A9092-9094-4686-950D-4D03209F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90875"/>
            <a:ext cx="66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D2A841"/>
                </a:solidFill>
              </a:defRPr>
            </a:pPr>
            <a:r>
              <a:rPr sz="2550" b="1" i="0">
                <a:solidFill>
                  <a:srgbClr val="D2A841"/>
                </a:solidFill>
              </a:rPr>
              <a:t>02</a:t>
            </a:r>
          </a:p>
        </p:txBody>
      </p:sp>
      <p:sp>
        <p:nvSpPr>
          <p:cNvPr id="11" name="row-head-4-1">
            <a:extLst xmlns:a="http://schemas.openxmlformats.org/drawingml/2006/main">
              <a:ext uri="{FF2B5EF4-FFF2-40B4-BE49-F238E27FC236}">
                <a16:creationId xmlns:a16="http://schemas.microsoft.com/office/drawing/2014/main" id="{01E5A6F0-2E8A-4994-9B3C-803FE5FFF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908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D7665"/>
                </a:solidFill>
              </a:defRPr>
            </a:pPr>
            <a:r>
              <a:rPr sz="1950" b="1" i="0">
                <a:solidFill>
                  <a:srgbClr val="0D7665"/>
                </a:solidFill>
              </a:rPr>
              <a:t>Design</a:t>
            </a:r>
          </a:p>
        </p:txBody>
      </p:sp>
      <p:sp>
        <p:nvSpPr>
          <p:cNvPr id="12" name="row-body-4-1">
            <a:extLst xmlns:a="http://schemas.openxmlformats.org/drawingml/2006/main">
              <a:ext uri="{FF2B5EF4-FFF2-40B4-BE49-F238E27FC236}">
                <a16:creationId xmlns:a16="http://schemas.microsoft.com/office/drawing/2014/main" id="{E18D1719-090D-4199-82B4-9CA7A2E24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190875"/>
            <a:ext cx="4667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Confirm sourcing approach, evaluation logic, stakeholder roles, approvals, and negotiation plan.</a:t>
            </a:r>
          </a:p>
        </p:txBody>
      </p:sp>
      <p:sp>
        <p:nvSpPr>
          <p:cNvPr id="13" name="row-rule-4-1">
            <a:extLst xmlns:a="http://schemas.openxmlformats.org/drawingml/2006/main">
              <a:ext uri="{FF2B5EF4-FFF2-40B4-BE49-F238E27FC236}">
                <a16:creationId xmlns:a16="http://schemas.microsoft.com/office/drawing/2014/main" id="{296D3331-3707-459E-900C-616EEF45D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029075"/>
            <a:ext cx="676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F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ow-num-4-2">
            <a:extLst xmlns:a="http://schemas.openxmlformats.org/drawingml/2006/main">
              <a:ext uri="{FF2B5EF4-FFF2-40B4-BE49-F238E27FC236}">
                <a16:creationId xmlns:a16="http://schemas.microsoft.com/office/drawing/2014/main" id="{FCCE55E5-F34B-4A56-956C-B0F207F38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81500"/>
            <a:ext cx="66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D2A841"/>
                </a:solidFill>
              </a:defRPr>
            </a:pPr>
            <a:r>
              <a:rPr sz="2550" b="1" i="0">
                <a:solidFill>
                  <a:srgbClr val="D2A841"/>
                </a:solidFill>
              </a:rPr>
              <a:t>03</a:t>
            </a:r>
          </a:p>
        </p:txBody>
      </p:sp>
      <p:sp>
        <p:nvSpPr>
          <p:cNvPr id="15" name="row-head-4-2">
            <a:extLst xmlns:a="http://schemas.openxmlformats.org/drawingml/2006/main">
              <a:ext uri="{FF2B5EF4-FFF2-40B4-BE49-F238E27FC236}">
                <a16:creationId xmlns:a16="http://schemas.microsoft.com/office/drawing/2014/main" id="{903C056F-090B-468C-84AC-43D641928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81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0D7665"/>
                </a:solidFill>
              </a:defRPr>
            </a:pPr>
            <a:r>
              <a:rPr sz="1950" b="1" i="0">
                <a:solidFill>
                  <a:srgbClr val="0D7665"/>
                </a:solidFill>
              </a:rPr>
              <a:t>Establish cadence</a:t>
            </a:r>
          </a:p>
        </p:txBody>
      </p:sp>
      <p:sp>
        <p:nvSpPr>
          <p:cNvPr id="16" name="row-body-4-2">
            <a:extLst xmlns:a="http://schemas.openxmlformats.org/drawingml/2006/main">
              <a:ext uri="{FF2B5EF4-FFF2-40B4-BE49-F238E27FC236}">
                <a16:creationId xmlns:a16="http://schemas.microsoft.com/office/drawing/2014/main" id="{9EFBAD3A-CB2C-4192-A422-AC33D05CF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381500"/>
            <a:ext cx="4667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D2925"/>
                </a:solidFill>
              </a:defRPr>
            </a:pPr>
            <a:r>
              <a:rPr sz="1500" b="0" i="0">
                <a:solidFill>
                  <a:srgbClr val="1D2925"/>
                </a:solidFill>
              </a:rPr>
              <a:t>Create a clear weekly rhythm for pipeline movement, decisions, risks, and follow-up.</a:t>
            </a:r>
          </a:p>
        </p:txBody>
      </p:sp>
      <p:sp>
        <p:nvSpPr>
          <p:cNvPr id="17" name="row-rule-4-2">
            <a:extLst xmlns:a="http://schemas.openxmlformats.org/drawingml/2006/main">
              <a:ext uri="{FF2B5EF4-FFF2-40B4-BE49-F238E27FC236}">
                <a16:creationId xmlns:a16="http://schemas.microsoft.com/office/drawing/2014/main" id="{B3305B27-5DB4-439E-A695-DF794A87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19700"/>
            <a:ext cx="676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F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outputs-4">
            <a:extLst xmlns:a="http://schemas.openxmlformats.org/drawingml/2006/main">
              <a:ext uri="{FF2B5EF4-FFF2-40B4-BE49-F238E27FC236}">
                <a16:creationId xmlns:a16="http://schemas.microsoft.com/office/drawing/2014/main" id="{3DE6ED84-629C-4C0F-A500-D41A5D345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05000"/>
            <a:ext cx="2571750" cy="36385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9EFEC"/>
          </a:solidFill>
          <a:ln xmlns:a="http://schemas.openxmlformats.org/drawingml/2006/main" w="9525">
            <a:solidFill>
              <a:srgbClr val="0D7665"/>
            </a:solidFill>
            <a:prstDash val="solid"/>
          </a:ln>
        </p:spPr>
      </p:sp>
      <p:sp>
        <p:nvSpPr>
          <p:cNvPr id="19" name="outputs-head-4">
            <a:extLst xmlns:a="http://schemas.openxmlformats.org/drawingml/2006/main">
              <a:ext uri="{FF2B5EF4-FFF2-40B4-BE49-F238E27FC236}">
                <a16:creationId xmlns:a16="http://schemas.microsoft.com/office/drawing/2014/main" id="{14B0EE18-4BF5-4437-8033-007260F40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190750"/>
            <a:ext cx="2038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23C34"/>
                </a:solidFill>
              </a:defRPr>
            </a:pPr>
            <a:r>
              <a:rPr sz="1875" b="1" i="0">
                <a:solidFill>
                  <a:srgbClr val="123C34"/>
                </a:solidFill>
              </a:rPr>
              <a:t>Day-60 outputs</a:t>
            </a:r>
          </a:p>
        </p:txBody>
      </p:sp>
      <p:sp>
        <p:nvSpPr>
          <p:cNvPr id="20" name="outputs-list-4-dot-0">
            <a:extLst xmlns:a="http://schemas.openxmlformats.org/drawingml/2006/main">
              <a:ext uri="{FF2B5EF4-FFF2-40B4-BE49-F238E27FC236}">
                <a16:creationId xmlns:a16="http://schemas.microsoft.com/office/drawing/2014/main" id="{0BB39D00-1DBB-4589-A286-190A1D3AB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9908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outputs-list-4-0">
            <a:extLst xmlns:a="http://schemas.openxmlformats.org/drawingml/2006/main">
              <a:ext uri="{FF2B5EF4-FFF2-40B4-BE49-F238E27FC236}">
                <a16:creationId xmlns:a16="http://schemas.microsoft.com/office/drawing/2014/main" id="{CA308C75-621B-42BA-95C2-7D2B0C9EC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914650"/>
            <a:ext cx="1771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Prioritized pipeline</a:t>
            </a:r>
          </a:p>
        </p:txBody>
      </p:sp>
      <p:sp>
        <p:nvSpPr>
          <p:cNvPr id="22" name="outputs-list-4-dot-1">
            <a:extLst xmlns:a="http://schemas.openxmlformats.org/drawingml/2006/main">
              <a:ext uri="{FF2B5EF4-FFF2-40B4-BE49-F238E27FC236}">
                <a16:creationId xmlns:a16="http://schemas.microsoft.com/office/drawing/2014/main" id="{E0390749-17D7-46EA-8EA8-7E3721B6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5052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outputs-list-4-1">
            <a:extLst xmlns:a="http://schemas.openxmlformats.org/drawingml/2006/main">
              <a:ext uri="{FF2B5EF4-FFF2-40B4-BE49-F238E27FC236}">
                <a16:creationId xmlns:a16="http://schemas.microsoft.com/office/drawing/2014/main" id="{3BB4684C-A5CC-40A7-AF4A-43160254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429000"/>
            <a:ext cx="1771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Stakeholder map</a:t>
            </a:r>
          </a:p>
        </p:txBody>
      </p:sp>
      <p:sp>
        <p:nvSpPr>
          <p:cNvPr id="24" name="outputs-list-4-dot-2">
            <a:extLst xmlns:a="http://schemas.openxmlformats.org/drawingml/2006/main">
              <a:ext uri="{FF2B5EF4-FFF2-40B4-BE49-F238E27FC236}">
                <a16:creationId xmlns:a16="http://schemas.microsoft.com/office/drawing/2014/main" id="{15682DA5-7168-4AE8-82C7-77184A32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0195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outputs-list-4-2">
            <a:extLst xmlns:a="http://schemas.openxmlformats.org/drawingml/2006/main">
              <a:ext uri="{FF2B5EF4-FFF2-40B4-BE49-F238E27FC236}">
                <a16:creationId xmlns:a16="http://schemas.microsoft.com/office/drawing/2014/main" id="{D6A2AD81-509B-4DA5-B632-3129B94E1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943350"/>
            <a:ext cx="1771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Event strategies</a:t>
            </a:r>
          </a:p>
        </p:txBody>
      </p:sp>
      <p:sp>
        <p:nvSpPr>
          <p:cNvPr id="26" name="outputs-list-4-dot-3">
            <a:extLst xmlns:a="http://schemas.openxmlformats.org/drawingml/2006/main">
              <a:ext uri="{FF2B5EF4-FFF2-40B4-BE49-F238E27FC236}">
                <a16:creationId xmlns:a16="http://schemas.microsoft.com/office/drawing/2014/main" id="{CFB5A7FE-F914-4C7D-98CA-FB94AFC6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5339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outputs-list-4-3">
            <a:extLst xmlns:a="http://schemas.openxmlformats.org/drawingml/2006/main">
              <a:ext uri="{FF2B5EF4-FFF2-40B4-BE49-F238E27FC236}">
                <a16:creationId xmlns:a16="http://schemas.microsoft.com/office/drawing/2014/main" id="{46E9197D-6F46-4FA8-873E-393BBE599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457700"/>
            <a:ext cx="1771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Decision calendar</a:t>
            </a:r>
          </a:p>
        </p:txBody>
      </p:sp>
      <p:sp>
        <p:nvSpPr>
          <p:cNvPr id="28" name="outputs-list-4-dot-4">
            <a:extLst xmlns:a="http://schemas.openxmlformats.org/drawingml/2006/main">
              <a:ext uri="{FF2B5EF4-FFF2-40B4-BE49-F238E27FC236}">
                <a16:creationId xmlns:a16="http://schemas.microsoft.com/office/drawing/2014/main" id="{405A2143-577E-4166-881A-25BD09281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0482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outputs-list-4-4">
            <a:extLst xmlns:a="http://schemas.openxmlformats.org/drawingml/2006/main">
              <a:ext uri="{FF2B5EF4-FFF2-40B4-BE49-F238E27FC236}">
                <a16:creationId xmlns:a16="http://schemas.microsoft.com/office/drawing/2014/main" id="{D6B1DFA5-88D9-42F3-828E-96AE54B12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972050"/>
            <a:ext cx="1771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Reporting rhythm</a:t>
            </a:r>
          </a:p>
        </p:txBody>
      </p:sp>
    </p:spTree>
    <p:extLst>
      <p:ext uri="{BB962C8B-B14F-4D97-AF65-F5344CB8AC3E}">
        <p14:creationId xmlns:p14="http://schemas.microsoft.com/office/powerpoint/2010/main" val="94643846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-5">
            <a:extLst xmlns:a="http://schemas.openxmlformats.org/drawingml/2006/main">
              <a:ext uri="{FF2B5EF4-FFF2-40B4-BE49-F238E27FC236}">
                <a16:creationId xmlns:a16="http://schemas.microsoft.com/office/drawing/2014/main" id="{4B6362DF-0A5B-4951-9951-69509827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D7665"/>
                </a:solidFill>
              </a:defRPr>
            </a:pPr>
            <a:r>
              <a:rPr sz="1050" b="1" i="0">
                <a:solidFill>
                  <a:srgbClr val="0D7665"/>
                </a:solidFill>
              </a:rPr>
              <a:t>DAYS 61–90</a:t>
            </a:r>
          </a:p>
        </p:txBody>
      </p:sp>
      <p:sp>
        <p:nvSpPr>
          <p:cNvPr id="2" name="top-rule-5">
            <a:extLst xmlns:a="http://schemas.openxmlformats.org/drawingml/2006/main">
              <a:ext uri="{FF2B5EF4-FFF2-40B4-BE49-F238E27FC236}">
                <a16:creationId xmlns:a16="http://schemas.microsoft.com/office/drawing/2014/main" id="{C7CADA6B-AFDB-48A5-801C-4646431AA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5">
            <a:extLst xmlns:a="http://schemas.openxmlformats.org/drawingml/2006/main">
              <a:ext uri="{FF2B5EF4-FFF2-40B4-BE49-F238E27FC236}">
                <a16:creationId xmlns:a16="http://schemas.microsoft.com/office/drawing/2014/main" id="{BFF5DFA6-1E91-4CF4-BB10-B3F7F154A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9B1C1C"/>
                </a:solidFill>
              </a:defRPr>
            </a:pPr>
            <a:r>
              <a:rPr sz="825" b="1" i="0">
                <a:solidFill>
                  <a:srgbClr val="9B1C1C"/>
                </a:solidFill>
              </a:rPr>
              <a:t>INTERNAL DRAFT — HUMAN REVIEW REQUIRED</a:t>
            </a:r>
          </a:p>
        </p:txBody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883F137D-BC44-488F-A0BB-2FC0A5E64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E6B66"/>
                </a:solidFill>
              </a:defRPr>
            </a:pPr>
            <a:r>
              <a:rPr sz="825" b="1" i="0">
                <a:solidFill>
                  <a:srgbClr val="5E6B66"/>
                </a:solidFill>
              </a:rPr>
              <a:t>COLBY QUINN  •  FIRST 90 DAYS  •  5</a:t>
            </a:r>
          </a:p>
        </p:txBody>
      </p:sp>
      <p:sp>
        <p:nvSpPr>
          <p:cNvPr id="5" name="title-j54c66">
            <a:extLst xmlns:a="http://schemas.openxmlformats.org/drawingml/2006/main">
              <a:ext uri="{FF2B5EF4-FFF2-40B4-BE49-F238E27FC236}">
                <a16:creationId xmlns:a16="http://schemas.microsoft.com/office/drawing/2014/main" id="{8194FB8C-3287-4FAD-BFF8-93C614C31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23C34"/>
                </a:solidFill>
              </a:defRPr>
            </a:pPr>
            <a:r>
              <a:rPr sz="3150" b="1" i="0">
                <a:solidFill>
                  <a:srgbClr val="123C34"/>
                </a:solidFill>
              </a:rPr>
              <a:t>Advance the work and leave a repeatable cadence</a:t>
            </a:r>
          </a:p>
        </p:txBody>
      </p:sp>
      <p:sp>
        <p:nvSpPr>
          <p:cNvPr id="6" name="lead-5">
            <a:extLst xmlns:a="http://schemas.openxmlformats.org/drawingml/2006/main">
              <a:ext uri="{FF2B5EF4-FFF2-40B4-BE49-F238E27FC236}">
                <a16:creationId xmlns:a16="http://schemas.microsoft.com/office/drawing/2014/main" id="{DD03F61F-7A1A-4C8B-8B20-E139E56B4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5E6B66"/>
                </a:solidFill>
              </a:defRPr>
            </a:pPr>
            <a:r>
              <a:rPr sz="1725" b="0" i="0">
                <a:solidFill>
                  <a:srgbClr val="5E6B66"/>
                </a:solidFill>
              </a:rPr>
              <a:t>The final month proves the operating model through live work—not a separate improvement project.</a:t>
            </a:r>
          </a:p>
        </p:txBody>
      </p:sp>
      <p:sp>
        <p:nvSpPr>
          <p:cNvPr id="7" name="flow-line-5">
            <a:extLst xmlns:a="http://schemas.openxmlformats.org/drawingml/2006/main">
              <a:ext uri="{FF2B5EF4-FFF2-40B4-BE49-F238E27FC236}">
                <a16:creationId xmlns:a16="http://schemas.microsoft.com/office/drawing/2014/main" id="{3F22B2C4-D40B-4C9C-A4A9-85444B704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219450"/>
            <a:ext cx="9467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low-node-5-0">
            <a:extLst xmlns:a="http://schemas.openxmlformats.org/drawingml/2006/main">
              <a:ext uri="{FF2B5EF4-FFF2-40B4-BE49-F238E27FC236}">
                <a16:creationId xmlns:a16="http://schemas.microsoft.com/office/drawing/2014/main" id="{8D9CA43E-151A-4724-951D-DCFE068D0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800100" cy="800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low-num-5-0">
            <a:extLst xmlns:a="http://schemas.openxmlformats.org/drawingml/2006/main">
              <a:ext uri="{FF2B5EF4-FFF2-40B4-BE49-F238E27FC236}">
                <a16:creationId xmlns:a16="http://schemas.microsoft.com/office/drawing/2014/main" id="{F35624FF-441D-4FAF-86ED-05CF0B0C4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09900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flow-head-5-0">
            <a:extLst xmlns:a="http://schemas.openxmlformats.org/drawingml/2006/main">
              <a:ext uri="{FF2B5EF4-FFF2-40B4-BE49-F238E27FC236}">
                <a16:creationId xmlns:a16="http://schemas.microsoft.com/office/drawing/2014/main" id="{28139B14-2115-4157-9672-B7A364F40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81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7665"/>
                </a:solidFill>
              </a:defRPr>
            </a:pPr>
            <a:r>
              <a:rPr sz="1650" b="1" i="0">
                <a:solidFill>
                  <a:srgbClr val="0D7665"/>
                </a:solidFill>
              </a:rPr>
              <a:t>EVENTS</a:t>
            </a:r>
          </a:p>
        </p:txBody>
      </p:sp>
      <p:sp>
        <p:nvSpPr>
          <p:cNvPr id="11" name="flow-body-5-0">
            <a:extLst xmlns:a="http://schemas.openxmlformats.org/drawingml/2006/main">
              <a:ext uri="{FF2B5EF4-FFF2-40B4-BE49-F238E27FC236}">
                <a16:creationId xmlns:a16="http://schemas.microsoft.com/office/drawing/2014/main" id="{4188EAD1-E700-4E1A-841C-7F3AF01C9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44577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Move qualified RFx work and negotiations forward</a:t>
            </a:r>
          </a:p>
        </p:txBody>
      </p:sp>
      <p:sp>
        <p:nvSpPr>
          <p:cNvPr id="12" name="flow-node-5-1">
            <a:extLst xmlns:a="http://schemas.openxmlformats.org/drawingml/2006/main">
              <a:ext uri="{FF2B5EF4-FFF2-40B4-BE49-F238E27FC236}">
                <a16:creationId xmlns:a16="http://schemas.microsoft.com/office/drawing/2014/main" id="{90DAB5B3-CF1A-4B65-A5CA-08F5F4F4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38450"/>
            <a:ext cx="800100" cy="800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flow-num-5-1">
            <a:extLst xmlns:a="http://schemas.openxmlformats.org/drawingml/2006/main">
              <a:ext uri="{FF2B5EF4-FFF2-40B4-BE49-F238E27FC236}">
                <a16:creationId xmlns:a16="http://schemas.microsoft.com/office/drawing/2014/main" id="{EC319100-483D-4669-9083-D76338420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09900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flow-head-5-1">
            <a:extLst xmlns:a="http://schemas.openxmlformats.org/drawingml/2006/main">
              <a:ext uri="{FF2B5EF4-FFF2-40B4-BE49-F238E27FC236}">
                <a16:creationId xmlns:a16="http://schemas.microsoft.com/office/drawing/2014/main" id="{B7B7EBB0-8E78-466C-BB96-330B3253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981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7665"/>
                </a:solidFill>
              </a:defRPr>
            </a:pPr>
            <a:r>
              <a:rPr sz="1650" b="1" i="0">
                <a:solidFill>
                  <a:srgbClr val="0D7665"/>
                </a:solidFill>
              </a:rPr>
              <a:t>DECISIONS</a:t>
            </a:r>
          </a:p>
        </p:txBody>
      </p:sp>
      <p:sp>
        <p:nvSpPr>
          <p:cNvPr id="15" name="flow-body-5-1">
            <a:extLst xmlns:a="http://schemas.openxmlformats.org/drawingml/2006/main">
              <a:ext uri="{FF2B5EF4-FFF2-40B4-BE49-F238E27FC236}">
                <a16:creationId xmlns:a16="http://schemas.microsoft.com/office/drawing/2014/main" id="{DC85CBCB-6322-47CA-8AFB-37569948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4577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Document choices, approvals, and next gates</a:t>
            </a:r>
          </a:p>
        </p:txBody>
      </p:sp>
      <p:sp>
        <p:nvSpPr>
          <p:cNvPr id="16" name="flow-node-5-2">
            <a:extLst xmlns:a="http://schemas.openxmlformats.org/drawingml/2006/main">
              <a:ext uri="{FF2B5EF4-FFF2-40B4-BE49-F238E27FC236}">
                <a16:creationId xmlns:a16="http://schemas.microsoft.com/office/drawing/2014/main" id="{5E14F688-6C45-45CA-B605-22A500802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38450"/>
            <a:ext cx="800100" cy="800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low-num-5-2">
            <a:extLst xmlns:a="http://schemas.openxmlformats.org/drawingml/2006/main">
              <a:ext uri="{FF2B5EF4-FFF2-40B4-BE49-F238E27FC236}">
                <a16:creationId xmlns:a16="http://schemas.microsoft.com/office/drawing/2014/main" id="{49A42FAC-59AD-4A3D-8234-D9F438903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009900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flow-head-5-2">
            <a:extLst xmlns:a="http://schemas.openxmlformats.org/drawingml/2006/main">
              <a:ext uri="{FF2B5EF4-FFF2-40B4-BE49-F238E27FC236}">
                <a16:creationId xmlns:a16="http://schemas.microsoft.com/office/drawing/2014/main" id="{3F85EFCB-C728-421F-81B1-47799B12E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981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7665"/>
                </a:solidFill>
              </a:defRPr>
            </a:pPr>
            <a:r>
              <a:rPr sz="1650" b="1" i="0">
                <a:solidFill>
                  <a:srgbClr val="0D7665"/>
                </a:solidFill>
              </a:rPr>
              <a:t>REPORTING</a:t>
            </a:r>
          </a:p>
        </p:txBody>
      </p:sp>
      <p:sp>
        <p:nvSpPr>
          <p:cNvPr id="19" name="flow-body-5-2">
            <a:extLst xmlns:a="http://schemas.openxmlformats.org/drawingml/2006/main">
              <a:ext uri="{FF2B5EF4-FFF2-40B4-BE49-F238E27FC236}">
                <a16:creationId xmlns:a16="http://schemas.microsoft.com/office/drawing/2014/main" id="{354B389C-1D03-40FA-8201-C9D474D81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4577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Show movement, risk, aging, and owner</a:t>
            </a:r>
          </a:p>
        </p:txBody>
      </p:sp>
      <p:sp>
        <p:nvSpPr>
          <p:cNvPr id="20" name="flow-node-5-3">
            <a:extLst xmlns:a="http://schemas.openxmlformats.org/drawingml/2006/main">
              <a:ext uri="{FF2B5EF4-FFF2-40B4-BE49-F238E27FC236}">
                <a16:creationId xmlns:a16="http://schemas.microsoft.com/office/drawing/2014/main" id="{A4DE1AB6-98DA-4141-B531-7B16B5731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838450"/>
            <a:ext cx="800100" cy="800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flow-num-5-3">
            <a:extLst xmlns:a="http://schemas.openxmlformats.org/drawingml/2006/main">
              <a:ext uri="{FF2B5EF4-FFF2-40B4-BE49-F238E27FC236}">
                <a16:creationId xmlns:a16="http://schemas.microsoft.com/office/drawing/2014/main" id="{C03B1A5A-B7F7-4976-8986-9177B0A57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09900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flow-head-5-3">
            <a:extLst xmlns:a="http://schemas.openxmlformats.org/drawingml/2006/main">
              <a:ext uri="{FF2B5EF4-FFF2-40B4-BE49-F238E27FC236}">
                <a16:creationId xmlns:a16="http://schemas.microsoft.com/office/drawing/2014/main" id="{E487EA97-CCFD-43C2-87A4-B802BBADE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9814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7665"/>
                </a:solidFill>
              </a:defRPr>
            </a:pPr>
            <a:r>
              <a:rPr sz="1650" b="1" i="0">
                <a:solidFill>
                  <a:srgbClr val="0D7665"/>
                </a:solidFill>
              </a:rPr>
              <a:t>HANDOFF</a:t>
            </a:r>
          </a:p>
        </p:txBody>
      </p:sp>
      <p:sp>
        <p:nvSpPr>
          <p:cNvPr id="23" name="flow-body-5-3">
            <a:extLst xmlns:a="http://schemas.openxmlformats.org/drawingml/2006/main">
              <a:ext uri="{FF2B5EF4-FFF2-40B4-BE49-F238E27FC236}">
                <a16:creationId xmlns:a16="http://schemas.microsoft.com/office/drawing/2014/main" id="{E0F9CDFF-7593-4115-AE34-4ACEB28C0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577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Transition awards into contracts, setup, and operations</a:t>
            </a:r>
          </a:p>
        </p:txBody>
      </p:sp>
      <p:sp>
        <p:nvSpPr>
          <p:cNvPr id="24" name="next-plan-5">
            <a:extLst xmlns:a="http://schemas.openxmlformats.org/drawingml/2006/main">
              <a:ext uri="{FF2B5EF4-FFF2-40B4-BE49-F238E27FC236}">
                <a16:creationId xmlns:a16="http://schemas.microsoft.com/office/drawing/2014/main" id="{73344873-504A-4A01-8439-9642D6F2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676900"/>
            <a:ext cx="9258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23C34"/>
                </a:solidFill>
              </a:defRPr>
            </a:pPr>
            <a:r>
              <a:rPr sz="1500" b="1" i="0">
                <a:solidFill>
                  <a:srgbClr val="123C34"/>
                </a:solidFill>
              </a:rPr>
              <a:t>Close day 90 with a grounded next-quarter plan: active events, renewal calendar, supplier priorities, operating gaps, and agreed success measures.</a:t>
            </a:r>
          </a:p>
        </p:txBody>
      </p:sp>
    </p:spTree>
    <p:extLst>
      <p:ext uri="{BB962C8B-B14F-4D97-AF65-F5344CB8AC3E}">
        <p14:creationId xmlns:p14="http://schemas.microsoft.com/office/powerpoint/2010/main" val="14135130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-6">
            <a:extLst xmlns:a="http://schemas.openxmlformats.org/drawingml/2006/main">
              <a:ext uri="{FF2B5EF4-FFF2-40B4-BE49-F238E27FC236}">
                <a16:creationId xmlns:a16="http://schemas.microsoft.com/office/drawing/2014/main" id="{33A209A0-6D14-44B7-AB94-F0DA84E80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D7665"/>
                </a:solidFill>
              </a:defRPr>
            </a:pPr>
            <a:r>
              <a:rPr sz="1050" b="1" i="0">
                <a:solidFill>
                  <a:srgbClr val="0D7665"/>
                </a:solidFill>
              </a:rPr>
              <a:t>SUCCESS MEASURES</a:t>
            </a:r>
          </a:p>
        </p:txBody>
      </p:sp>
      <p:sp>
        <p:nvSpPr>
          <p:cNvPr id="2" name="top-rule-6">
            <a:extLst xmlns:a="http://schemas.openxmlformats.org/drawingml/2006/main">
              <a:ext uri="{FF2B5EF4-FFF2-40B4-BE49-F238E27FC236}">
                <a16:creationId xmlns:a16="http://schemas.microsoft.com/office/drawing/2014/main" id="{ADF54650-BA0F-4583-8612-B50F4F66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6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6">
            <a:extLst xmlns:a="http://schemas.openxmlformats.org/drawingml/2006/main">
              <a:ext uri="{FF2B5EF4-FFF2-40B4-BE49-F238E27FC236}">
                <a16:creationId xmlns:a16="http://schemas.microsoft.com/office/drawing/2014/main" id="{7F39D524-014F-434E-9467-BE2A9942D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9B1C1C"/>
                </a:solidFill>
              </a:defRPr>
            </a:pPr>
            <a:r>
              <a:rPr sz="825" b="1" i="0">
                <a:solidFill>
                  <a:srgbClr val="9B1C1C"/>
                </a:solidFill>
              </a:rPr>
              <a:t>INTERNAL DRAFT — HUMAN REVIEW REQUIRED</a:t>
            </a:r>
          </a:p>
        </p:txBody>
      </p:sp>
      <p:sp>
        <p:nvSpPr>
          <p:cNvPr id="4" name="footer-6">
            <a:extLst xmlns:a="http://schemas.openxmlformats.org/drawingml/2006/main">
              <a:ext uri="{FF2B5EF4-FFF2-40B4-BE49-F238E27FC236}">
                <a16:creationId xmlns:a16="http://schemas.microsoft.com/office/drawing/2014/main" id="{AA990198-53AC-4F7A-8D68-E117A788F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5E6B66"/>
                </a:solidFill>
              </a:defRPr>
            </a:pPr>
            <a:r>
              <a:rPr sz="825" b="1" i="0">
                <a:solidFill>
                  <a:srgbClr val="5E6B66"/>
                </a:solidFill>
              </a:rPr>
              <a:t>COLBY QUINN  •  FIRST 90 DAYS  •  6</a:t>
            </a:r>
          </a:p>
        </p:txBody>
      </p:sp>
      <p:sp>
        <p:nvSpPr>
          <p:cNvPr id="5" name="title-tt4zhk">
            <a:extLst xmlns:a="http://schemas.openxmlformats.org/drawingml/2006/main">
              <a:ext uri="{FF2B5EF4-FFF2-40B4-BE49-F238E27FC236}">
                <a16:creationId xmlns:a16="http://schemas.microsoft.com/office/drawing/2014/main" id="{16C0AE1F-F9DB-43A1-8A38-284EE420C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23C34"/>
                </a:solidFill>
              </a:defRPr>
            </a:pPr>
            <a:r>
              <a:rPr sz="3150" b="1" i="0">
                <a:solidFill>
                  <a:srgbClr val="123C34"/>
                </a:solidFill>
              </a:rPr>
              <a:t>Success is visible in ownership, movement, and decision quality</a:t>
            </a:r>
          </a:p>
        </p:txBody>
      </p:sp>
      <p:sp>
        <p:nvSpPr>
          <p:cNvPr id="6" name="success-lead-6">
            <a:extLst xmlns:a="http://schemas.openxmlformats.org/drawingml/2006/main">
              <a:ext uri="{FF2B5EF4-FFF2-40B4-BE49-F238E27FC236}">
                <a16:creationId xmlns:a16="http://schemas.microsoft.com/office/drawing/2014/main" id="{6AD6C9D5-7155-4C67-9D55-BEABE51D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E6B66"/>
                </a:solidFill>
              </a:defRPr>
            </a:pPr>
            <a:r>
              <a:rPr sz="1650" b="0" i="0">
                <a:solidFill>
                  <a:srgbClr val="5E6B66"/>
                </a:solidFill>
              </a:rPr>
              <a:t>Measures should fit the employer's systems and baseline. The first step is to agree on definitions—not invent targets.</a:t>
            </a:r>
          </a:p>
        </p:txBody>
      </p:sp>
      <p:sp>
        <p:nvSpPr>
          <p:cNvPr id="7" name="m-head-6-0">
            <a:extLst xmlns:a="http://schemas.openxmlformats.org/drawingml/2006/main">
              <a:ext uri="{FF2B5EF4-FFF2-40B4-BE49-F238E27FC236}">
                <a16:creationId xmlns:a16="http://schemas.microsoft.com/office/drawing/2014/main" id="{9239F20A-113B-4D37-89BA-3EACCA7E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574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D7665"/>
                </a:solidFill>
              </a:defRPr>
            </a:pPr>
            <a:r>
              <a:rPr sz="1500" b="1" i="0">
                <a:solidFill>
                  <a:srgbClr val="0D7665"/>
                </a:solidFill>
              </a:rPr>
              <a:t>PIPELINE</a:t>
            </a:r>
          </a:p>
        </p:txBody>
      </p:sp>
      <p:sp>
        <p:nvSpPr>
          <p:cNvPr id="8" name="m-body-6-0">
            <a:extLst xmlns:a="http://schemas.openxmlformats.org/drawingml/2006/main">
              <a:ext uri="{FF2B5EF4-FFF2-40B4-BE49-F238E27FC236}">
                <a16:creationId xmlns:a16="http://schemas.microsoft.com/office/drawing/2014/main" id="{8D740A1C-DE8B-4768-A955-6F636C095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45745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Active work has a current owner, status, due date, and next gate.</a:t>
            </a:r>
          </a:p>
        </p:txBody>
      </p:sp>
      <p:sp>
        <p:nvSpPr>
          <p:cNvPr id="9" name="m-head-6-1">
            <a:extLst xmlns:a="http://schemas.openxmlformats.org/drawingml/2006/main">
              <a:ext uri="{FF2B5EF4-FFF2-40B4-BE49-F238E27FC236}">
                <a16:creationId xmlns:a16="http://schemas.microsoft.com/office/drawing/2014/main" id="{D3C0045D-DE1B-4EEF-A8DE-1D3DC82DB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D7665"/>
                </a:solidFill>
              </a:defRPr>
            </a:pPr>
            <a:r>
              <a:rPr sz="1500" b="1" i="0">
                <a:solidFill>
                  <a:srgbClr val="0D7665"/>
                </a:solidFill>
              </a:rPr>
              <a:t>CYCLE</a:t>
            </a:r>
          </a:p>
        </p:txBody>
      </p:sp>
      <p:sp>
        <p:nvSpPr>
          <p:cNvPr id="10" name="m-body-6-1">
            <a:extLst xmlns:a="http://schemas.openxmlformats.org/drawingml/2006/main">
              <a:ext uri="{FF2B5EF4-FFF2-40B4-BE49-F238E27FC236}">
                <a16:creationId xmlns:a16="http://schemas.microsoft.com/office/drawing/2014/main" id="{72E6316B-436B-4E56-941F-CF13A2588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12420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Aging and stalled steps are visible, reviewed, and acted on.</a:t>
            </a:r>
          </a:p>
        </p:txBody>
      </p:sp>
      <p:sp>
        <p:nvSpPr>
          <p:cNvPr id="11" name="m-head-6-2">
            <a:extLst xmlns:a="http://schemas.openxmlformats.org/drawingml/2006/main">
              <a:ext uri="{FF2B5EF4-FFF2-40B4-BE49-F238E27FC236}">
                <a16:creationId xmlns:a16="http://schemas.microsoft.com/office/drawing/2014/main" id="{EC9F095E-C708-41EC-8BAA-D9AD6F4ED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909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D7665"/>
                </a:solidFill>
              </a:defRPr>
            </a:pPr>
            <a:r>
              <a:rPr sz="1500" b="1" i="0">
                <a:solidFill>
                  <a:srgbClr val="0D7665"/>
                </a:solidFill>
              </a:rPr>
              <a:t>VALUE</a:t>
            </a:r>
          </a:p>
        </p:txBody>
      </p:sp>
      <p:sp>
        <p:nvSpPr>
          <p:cNvPr id="12" name="m-body-6-2">
            <a:extLst xmlns:a="http://schemas.openxmlformats.org/drawingml/2006/main">
              <a:ext uri="{FF2B5EF4-FFF2-40B4-BE49-F238E27FC236}">
                <a16:creationId xmlns:a16="http://schemas.microsoft.com/office/drawing/2014/main" id="{1B3A338F-D674-4F59-9511-5DC498E1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79095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Savings, avoidance, terms, service, and risk outcomes use agreed definitions.</a:t>
            </a:r>
          </a:p>
        </p:txBody>
      </p:sp>
      <p:sp>
        <p:nvSpPr>
          <p:cNvPr id="13" name="m-head-6-3">
            <a:extLst xmlns:a="http://schemas.openxmlformats.org/drawingml/2006/main">
              <a:ext uri="{FF2B5EF4-FFF2-40B4-BE49-F238E27FC236}">
                <a16:creationId xmlns:a16="http://schemas.microsoft.com/office/drawing/2014/main" id="{D9F066E9-8395-4E60-92B7-B9CF2A187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5770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D7665"/>
                </a:solidFill>
              </a:defRPr>
            </a:pPr>
            <a:r>
              <a:rPr sz="1500" b="1" i="0">
                <a:solidFill>
                  <a:srgbClr val="0D7665"/>
                </a:solidFill>
              </a:rPr>
              <a:t>SUPPLIERS</a:t>
            </a:r>
          </a:p>
        </p:txBody>
      </p:sp>
      <p:sp>
        <p:nvSpPr>
          <p:cNvPr id="14" name="m-body-6-3">
            <a:extLst xmlns:a="http://schemas.openxmlformats.org/drawingml/2006/main">
              <a:ext uri="{FF2B5EF4-FFF2-40B4-BE49-F238E27FC236}">
                <a16:creationId xmlns:a16="http://schemas.microsoft.com/office/drawing/2014/main" id="{38D68CF8-16D9-4F30-AA3A-634B0EA9F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45770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Performance exceptions have evidence, owners, actions, and review dates.</a:t>
            </a:r>
          </a:p>
        </p:txBody>
      </p:sp>
      <p:sp>
        <p:nvSpPr>
          <p:cNvPr id="15" name="m-head-6-4">
            <a:extLst xmlns:a="http://schemas.openxmlformats.org/drawingml/2006/main">
              <a:ext uri="{FF2B5EF4-FFF2-40B4-BE49-F238E27FC236}">
                <a16:creationId xmlns:a16="http://schemas.microsoft.com/office/drawing/2014/main" id="{1D3C8FC9-5ED7-4C27-8D40-0DE27B868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244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D7665"/>
                </a:solidFill>
              </a:defRPr>
            </a:pPr>
            <a:r>
              <a:rPr sz="1500" b="1" i="0">
                <a:solidFill>
                  <a:srgbClr val="0D7665"/>
                </a:solidFill>
              </a:rPr>
              <a:t>ADOPTION</a:t>
            </a:r>
          </a:p>
        </p:txBody>
      </p:sp>
      <p:sp>
        <p:nvSpPr>
          <p:cNvPr id="16" name="m-body-6-4">
            <a:extLst xmlns:a="http://schemas.openxmlformats.org/drawingml/2006/main">
              <a:ext uri="{FF2B5EF4-FFF2-40B4-BE49-F238E27FC236}">
                <a16:creationId xmlns:a16="http://schemas.microsoft.com/office/drawing/2014/main" id="{9843BC61-4ED2-4DC2-A011-2B19B4E94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12445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D2925"/>
                </a:solidFill>
              </a:defRPr>
            </a:pPr>
            <a:r>
              <a:rPr sz="1350" b="0" i="0">
                <a:solidFill>
                  <a:srgbClr val="1D2925"/>
                </a:solidFill>
              </a:rPr>
              <a:t>Stakeholders use the intake, decision, and reporting routines consistently.</a:t>
            </a:r>
          </a:p>
        </p:txBody>
      </p:sp>
      <p:sp>
        <p:nvSpPr>
          <p:cNvPr id="17" name="cadence-panel-6">
            <a:extLst xmlns:a="http://schemas.openxmlformats.org/drawingml/2006/main">
              <a:ext uri="{FF2B5EF4-FFF2-40B4-BE49-F238E27FC236}">
                <a16:creationId xmlns:a16="http://schemas.microsoft.com/office/drawing/2014/main" id="{4545DC1C-DC6D-44BD-A0E8-B3437BDD7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66950"/>
            <a:ext cx="3181350" cy="3714750"/>
          </a:xfrm>
          <a:prstGeom xmlns:a="http://schemas.openxmlformats.org/drawingml/2006/main" prst="roundRect">
            <a:avLst>
              <a:gd name="adj" fmla="val 4790"/>
            </a:avLst>
          </a:prstGeom>
          <a:solidFill xmlns:a="http://schemas.openxmlformats.org/drawingml/2006/main">
            <a:srgbClr val="123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dence-title-6">
            <a:extLst xmlns:a="http://schemas.openxmlformats.org/drawingml/2006/main">
              <a:ext uri="{FF2B5EF4-FFF2-40B4-BE49-F238E27FC236}">
                <a16:creationId xmlns:a16="http://schemas.microsoft.com/office/drawing/2014/main" id="{3F27F225-3D4C-4273-8B70-D09DC610A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71750"/>
            <a:ext cx="2533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D2A841"/>
                </a:solidFill>
              </a:defRPr>
            </a:pPr>
            <a:r>
              <a:rPr sz="1875" b="1" i="0">
                <a:solidFill>
                  <a:srgbClr val="D2A841"/>
                </a:solidFill>
              </a:rPr>
              <a:t>Operating cadence</a:t>
            </a:r>
          </a:p>
        </p:txBody>
      </p:sp>
      <p:sp>
        <p:nvSpPr>
          <p:cNvPr id="19" name="cadence-body-6">
            <a:extLst xmlns:a="http://schemas.openxmlformats.org/drawingml/2006/main">
              <a:ext uri="{FF2B5EF4-FFF2-40B4-BE49-F238E27FC236}">
                <a16:creationId xmlns:a16="http://schemas.microsoft.com/office/drawing/2014/main" id="{2FA07047-B26A-4ECA-99E7-86AC9BB6A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81350"/>
            <a:ext cx="2533650" cy="2457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Weekly</a:t>
            </a:r>
          </a:p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Pipeline movement and blockers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Monthly</a:t>
            </a:r>
          </a:p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Category, supplier, risk, and value review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Quarterly</a:t>
            </a:r>
          </a:p>
          <a:p xmlns:a="http://schemas.openxmlformats.org/drawingml/2006/main">
            <a:pPr algn="ctr">
              <a:defRPr sz="1350" b="0" i="0">
                <a:solidFill>
                  <a:srgbClr val="FFFFFF"/>
                </a:solidFill>
              </a:defRPr>
            </a:pPr>
            <a:r>
              <a:rPr sz="1350" b="0" i="0">
                <a:solidFill>
                  <a:srgbClr val="FFFFFF"/>
                </a:solidFill>
              </a:rPr>
              <a:t>Priorities, capacity, results, and next decisions</a:t>
            </a:r>
          </a:p>
        </p:txBody>
      </p:sp>
    </p:spTree>
    <p:extLst>
      <p:ext uri="{BB962C8B-B14F-4D97-AF65-F5344CB8AC3E}">
        <p14:creationId xmlns:p14="http://schemas.microsoft.com/office/powerpoint/2010/main" val="5990585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23C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-7">
            <a:extLst xmlns:a="http://schemas.openxmlformats.org/drawingml/2006/main">
              <a:ext uri="{FF2B5EF4-FFF2-40B4-BE49-F238E27FC236}">
                <a16:creationId xmlns:a16="http://schemas.microsoft.com/office/drawing/2014/main" id="{3462771A-D8B6-43E3-90C3-5043A4680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2A841"/>
                </a:solidFill>
              </a:defRPr>
            </a:pPr>
            <a:r>
              <a:rPr sz="1050" b="1" i="0">
                <a:solidFill>
                  <a:srgbClr val="D2A841"/>
                </a:solidFill>
              </a:rPr>
              <a:t>CLOSING VIEW</a:t>
            </a:r>
          </a:p>
        </p:txBody>
      </p:sp>
      <p:sp>
        <p:nvSpPr>
          <p:cNvPr id="2" name="top-rule-7">
            <a:extLst xmlns:a="http://schemas.openxmlformats.org/drawingml/2006/main">
              <a:ext uri="{FF2B5EF4-FFF2-40B4-BE49-F238E27FC236}">
                <a16:creationId xmlns:a16="http://schemas.microsoft.com/office/drawing/2014/main" id="{0F7937A6-3662-442B-A713-094A083F0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raft-7">
            <a:extLst xmlns:a="http://schemas.openxmlformats.org/drawingml/2006/main">
              <a:ext uri="{FF2B5EF4-FFF2-40B4-BE49-F238E27FC236}">
                <a16:creationId xmlns:a16="http://schemas.microsoft.com/office/drawing/2014/main" id="{8DA92724-013D-494A-AC4C-3D2F21DC1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0050"/>
            <a:ext cx="3638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F4D7D7"/>
                </a:solidFill>
              </a:defRPr>
            </a:pPr>
            <a:r>
              <a:rPr sz="825" b="1" i="0">
                <a:solidFill>
                  <a:srgbClr val="F4D7D7"/>
                </a:solidFill>
              </a:rPr>
              <a:t>INTERNAL DRAFT — HUMAN REVIEW REQUIRED</a:t>
            </a:r>
          </a:p>
        </p:txBody>
      </p:sp>
      <p:sp>
        <p:nvSpPr>
          <p:cNvPr id="4" name="footer-7">
            <a:extLst xmlns:a="http://schemas.openxmlformats.org/drawingml/2006/main">
              <a:ext uri="{FF2B5EF4-FFF2-40B4-BE49-F238E27FC236}">
                <a16:creationId xmlns:a16="http://schemas.microsoft.com/office/drawing/2014/main" id="{6B4C2351-CBD4-441C-A5B8-3D8CAD1BB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C7D7D1"/>
                </a:solidFill>
              </a:defRPr>
            </a:pPr>
            <a:r>
              <a:rPr sz="825" b="1" i="0">
                <a:solidFill>
                  <a:srgbClr val="C7D7D1"/>
                </a:solidFill>
              </a:rPr>
              <a:t>COLBY QUINN  •  FIRST 90 DAYS  •  7</a:t>
            </a:r>
          </a:p>
        </p:txBody>
      </p:sp>
      <p:sp>
        <p:nvSpPr>
          <p:cNvPr id="5" name="title-7">
            <a:extLst xmlns:a="http://schemas.openxmlformats.org/drawingml/2006/main">
              <a:ext uri="{FF2B5EF4-FFF2-40B4-BE49-F238E27FC236}">
                <a16:creationId xmlns:a16="http://schemas.microsoft.com/office/drawing/2014/main" id="{D398EC24-632E-4520-B623-0E31913A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8191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The first 90 days should make the next 90 easier</a:t>
            </a:r>
          </a:p>
        </p:txBody>
      </p:sp>
      <p:sp>
        <p:nvSpPr>
          <p:cNvPr id="6" name="close-lead-7">
            <a:extLst xmlns:a="http://schemas.openxmlformats.org/drawingml/2006/main">
              <a:ext uri="{FF2B5EF4-FFF2-40B4-BE49-F238E27FC236}">
                <a16:creationId xmlns:a16="http://schemas.microsoft.com/office/drawing/2014/main" id="{EB412E14-C2CE-47C2-8615-36BDF48A7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7905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D7E4DF"/>
                </a:solidFill>
              </a:defRPr>
            </a:pPr>
            <a:r>
              <a:rPr sz="1875" b="0" i="0">
                <a:solidFill>
                  <a:srgbClr val="D7E4DF"/>
                </a:solidFill>
              </a:rPr>
              <a:t>A strong start leaves behind a clearer sourcing pipeline, better decisions, dependable follow-through, and trust across the business.</a:t>
            </a:r>
          </a:p>
        </p:txBody>
      </p:sp>
      <p:sp>
        <p:nvSpPr>
          <p:cNvPr id="7" name="why-7-dot-0">
            <a:extLst xmlns:a="http://schemas.openxmlformats.org/drawingml/2006/main">
              <a:ext uri="{FF2B5EF4-FFF2-40B4-BE49-F238E27FC236}">
                <a16:creationId xmlns:a16="http://schemas.microsoft.com/office/drawing/2014/main" id="{0CA19F29-CD5D-40BF-9B4D-B27F4387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7147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why-7-0">
            <a:extLst xmlns:a="http://schemas.openxmlformats.org/drawingml/2006/main">
              <a:ext uri="{FF2B5EF4-FFF2-40B4-BE49-F238E27FC236}">
                <a16:creationId xmlns:a16="http://schemas.microsoft.com/office/drawing/2014/main" id="{1B305B6F-5DA8-493D-A89E-3E5FA6164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38550"/>
            <a:ext cx="624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Multi-site purchasing leadership</a:t>
            </a:r>
          </a:p>
        </p:txBody>
      </p:sp>
      <p:sp>
        <p:nvSpPr>
          <p:cNvPr id="9" name="why-7-dot-1">
            <a:extLst xmlns:a="http://schemas.openxmlformats.org/drawingml/2006/main">
              <a:ext uri="{FF2B5EF4-FFF2-40B4-BE49-F238E27FC236}">
                <a16:creationId xmlns:a16="http://schemas.microsoft.com/office/drawing/2014/main" id="{CB5072D6-37FF-4AAB-9010-67D9D8922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why-7-1">
            <a:extLst xmlns:a="http://schemas.openxmlformats.org/drawingml/2006/main">
              <a:ext uri="{FF2B5EF4-FFF2-40B4-BE49-F238E27FC236}">
                <a16:creationId xmlns:a16="http://schemas.microsoft.com/office/drawing/2014/main" id="{D6D3FE87-3017-409A-A818-3793CEA9A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52900"/>
            <a:ext cx="624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Source-to-pay and reporting discipline</a:t>
            </a:r>
          </a:p>
        </p:txBody>
      </p:sp>
      <p:sp>
        <p:nvSpPr>
          <p:cNvPr id="11" name="why-7-dot-2">
            <a:extLst xmlns:a="http://schemas.openxmlformats.org/drawingml/2006/main">
              <a:ext uri="{FF2B5EF4-FFF2-40B4-BE49-F238E27FC236}">
                <a16:creationId xmlns:a16="http://schemas.microsoft.com/office/drawing/2014/main" id="{A9ABF07D-50DA-41D6-BBC9-C8537B232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434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why-7-2">
            <a:extLst xmlns:a="http://schemas.openxmlformats.org/drawingml/2006/main">
              <a:ext uri="{FF2B5EF4-FFF2-40B4-BE49-F238E27FC236}">
                <a16:creationId xmlns:a16="http://schemas.microsoft.com/office/drawing/2014/main" id="{AB32BDD8-89E9-469F-BBB5-92E86BDC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67250"/>
            <a:ext cx="624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NetSuite, Salesforce, Sage, and Excel fluency</a:t>
            </a:r>
          </a:p>
        </p:txBody>
      </p:sp>
      <p:sp>
        <p:nvSpPr>
          <p:cNvPr id="13" name="why-7-dot-3">
            <a:extLst xmlns:a="http://schemas.openxmlformats.org/drawingml/2006/main">
              <a:ext uri="{FF2B5EF4-FFF2-40B4-BE49-F238E27FC236}">
                <a16:creationId xmlns:a16="http://schemas.microsoft.com/office/drawing/2014/main" id="{BFC30D03-6DB9-4D2E-9B0C-D3D0E1554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578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2A84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why-7-3">
            <a:extLst xmlns:a="http://schemas.openxmlformats.org/drawingml/2006/main">
              <a:ext uri="{FF2B5EF4-FFF2-40B4-BE49-F238E27FC236}">
                <a16:creationId xmlns:a16="http://schemas.microsoft.com/office/drawing/2014/main" id="{5EE315E5-2415-4729-9600-BBC87D48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181600"/>
            <a:ext cx="6248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Practical SOP, handoff, and workflow design</a:t>
            </a:r>
          </a:p>
        </p:txBody>
      </p:sp>
      <p:sp>
        <p:nvSpPr>
          <p:cNvPr id="15" name="question-7">
            <a:extLst xmlns:a="http://schemas.openxmlformats.org/drawingml/2006/main">
              <a:ext uri="{FF2B5EF4-FFF2-40B4-BE49-F238E27FC236}">
                <a16:creationId xmlns:a16="http://schemas.microsoft.com/office/drawing/2014/main" id="{43BE067F-D12E-4681-B7DB-38C250EA8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24150"/>
            <a:ext cx="3105150" cy="240030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D7665"/>
          </a:solidFill>
          <a:ln xmlns:a="http://schemas.openxmlformats.org/drawingml/2006/main" w="9525">
            <a:solidFill>
              <a:srgbClr val="D2A841"/>
            </a:solidFill>
            <a:prstDash val="solid"/>
          </a:ln>
        </p:spPr>
      </p:sp>
      <p:sp>
        <p:nvSpPr>
          <p:cNvPr id="16" name="question-small-7">
            <a:extLst xmlns:a="http://schemas.openxmlformats.org/drawingml/2006/main">
              <a:ext uri="{FF2B5EF4-FFF2-40B4-BE49-F238E27FC236}">
                <a16:creationId xmlns:a16="http://schemas.microsoft.com/office/drawing/2014/main" id="{48A59511-F43E-4EB8-A430-1104C5E3C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0515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D2A841"/>
                </a:solidFill>
              </a:defRPr>
            </a:pPr>
            <a:r>
              <a:rPr sz="1200" b="1" i="0">
                <a:solidFill>
                  <a:srgbClr val="D2A841"/>
                </a:solidFill>
              </a:rPr>
              <a:t>NEXT CONVERSATION</a:t>
            </a:r>
          </a:p>
        </p:txBody>
      </p:sp>
      <p:sp>
        <p:nvSpPr>
          <p:cNvPr id="17" name="question-text-7">
            <a:extLst xmlns:a="http://schemas.openxmlformats.org/drawingml/2006/main">
              <a:ext uri="{FF2B5EF4-FFF2-40B4-BE49-F238E27FC236}">
                <a16:creationId xmlns:a16="http://schemas.microsoft.com/office/drawing/2014/main" id="{D64DD254-A9AF-4F6B-B0F2-5F8A50485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38550"/>
            <a:ext cx="23431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Which priorities and operating gaps should this plan address first?</a:t>
            </a:r>
          </a:p>
        </p:txBody>
      </p:sp>
      <p:sp>
        <p:nvSpPr>
          <p:cNvPr id="18" name="contact-7">
            <a:extLst xmlns:a="http://schemas.openxmlformats.org/drawingml/2006/main">
              <a:ext uri="{FF2B5EF4-FFF2-40B4-BE49-F238E27FC236}">
                <a16:creationId xmlns:a16="http://schemas.microsoft.com/office/drawing/2014/main" id="{CADE00C3-1E4B-45F4-9BD7-64BC1CADF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D2A841"/>
                </a:solidFill>
              </a:defRPr>
            </a:pPr>
            <a:r>
              <a:rPr sz="1275" b="1" i="0">
                <a:solidFill>
                  <a:srgbClr val="D2A841"/>
                </a:solidFill>
              </a:rPr>
              <a:t>colby.scopegatehq.com  •  clq1995@gmail.com  •  +1 205 613 2479</a:t>
            </a:r>
          </a:p>
        </p:txBody>
      </p:sp>
    </p:spTree>
    <p:extLst>
      <p:ext uri="{BB962C8B-B14F-4D97-AF65-F5344CB8AC3E}">
        <p14:creationId xmlns:p14="http://schemas.microsoft.com/office/powerpoint/2010/main" val="16291100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2026-09-03T17:18:13.5190000Z</dcterms:created>
  <dcterms:modified xsi:type="dcterms:W3CDTF">2026-09-03T17:18:13.5190000Z</dcterms:modified>
</coreProperties>
</file>